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9" r:id="rId3"/>
    <p:sldId id="258" r:id="rId4"/>
    <p:sldId id="259" r:id="rId6"/>
    <p:sldId id="260" r:id="rId7"/>
    <p:sldId id="321" r:id="rId8"/>
    <p:sldId id="261" r:id="rId9"/>
    <p:sldId id="262" r:id="rId10"/>
    <p:sldId id="263" r:id="rId11"/>
    <p:sldId id="265" r:id="rId12"/>
    <p:sldId id="266" r:id="rId13"/>
    <p:sldId id="267" r:id="rId14"/>
    <p:sldId id="301" r:id="rId15"/>
    <p:sldId id="302" r:id="rId16"/>
    <p:sldId id="303" r:id="rId17"/>
    <p:sldId id="305" r:id="rId18"/>
    <p:sldId id="306" r:id="rId19"/>
    <p:sldId id="278" r:id="rId20"/>
    <p:sldId id="307" r:id="rId21"/>
    <p:sldId id="274" r:id="rId22"/>
    <p:sldId id="304" r:id="rId23"/>
    <p:sldId id="277" r:id="rId24"/>
    <p:sldId id="318" r:id="rId25"/>
    <p:sldId id="276" r:id="rId26"/>
  </p:sldIdLst>
  <p:sldSz cx="122408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1" d="100"/>
          <a:sy n="71" d="100"/>
        </p:scale>
        <p:origin x="-744" y="-102"/>
      </p:cViewPr>
      <p:guideLst>
        <p:guide orient="horz" pos="2092"/>
        <p:guide pos="3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7AAC-5DA5-4268-9C3E-56DC83E53D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765D-8057-4136-A274-C8222C8BC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72FC0-F231-42E8-9449-E83F71EDA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F02B-1BE8-4E26-92CF-EAD350C2B9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091" y="2130426"/>
            <a:ext cx="1040503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74879" y="274639"/>
            <a:ext cx="275427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2060" y="274639"/>
            <a:ext cx="805879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C19B-5D28-4838-8C85-B60248FB9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6972" y="4406901"/>
            <a:ext cx="10405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2061" y="1600201"/>
            <a:ext cx="54065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2616" y="1600201"/>
            <a:ext cx="54065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8367" y="1535113"/>
            <a:ext cx="54107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8367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61" y="273050"/>
            <a:ext cx="4027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5974" y="273051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2061" y="1435101"/>
            <a:ext cx="4027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2061" y="1600201"/>
            <a:ext cx="110170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2061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82415" y="6356351"/>
            <a:ext cx="387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72869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8.png"/><Relationship Id="rId22" Type="http://schemas.openxmlformats.org/officeDocument/2006/relationships/image" Target="../media/image27.png"/><Relationship Id="rId21" Type="http://schemas.openxmlformats.org/officeDocument/2006/relationships/image" Target="../media/image26.png"/><Relationship Id="rId20" Type="http://schemas.openxmlformats.org/officeDocument/2006/relationships/image" Target="../media/image25.png"/><Relationship Id="rId2" Type="http://schemas.openxmlformats.org/officeDocument/2006/relationships/image" Target="../media/image7.png"/><Relationship Id="rId19" Type="http://schemas.openxmlformats.org/officeDocument/2006/relationships/image" Target="../media/image24.emf"/><Relationship Id="rId18" Type="http://schemas.openxmlformats.org/officeDocument/2006/relationships/image" Target="../media/image23.png"/><Relationship Id="rId17" Type="http://schemas.openxmlformats.org/officeDocument/2006/relationships/image" Target="../media/image22.png"/><Relationship Id="rId16" Type="http://schemas.openxmlformats.org/officeDocument/2006/relationships/image" Target="../media/image21.emf"/><Relationship Id="rId15" Type="http://schemas.openxmlformats.org/officeDocument/2006/relationships/image" Target="../media/image20.jpeg"/><Relationship Id="rId14" Type="http://schemas.openxmlformats.org/officeDocument/2006/relationships/image" Target="../media/image19.jpe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emf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3.emf"/><Relationship Id="rId10" Type="http://schemas.openxmlformats.org/officeDocument/2006/relationships/image" Target="../media/image42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14" y="44624"/>
            <a:ext cx="294836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412776"/>
            <a:ext cx="8424862" cy="309634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772" y="5013176"/>
            <a:ext cx="3659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—</a:t>
            </a: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产品介绍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—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441" y="2499283"/>
            <a:ext cx="6078220" cy="9220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智能仓储管理系统 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8986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6770" y="1860550"/>
            <a:ext cx="3450590" cy="55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仓储管理系统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356985" y="2411730"/>
            <a:ext cx="5080" cy="37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72815" y="2779395"/>
            <a:ext cx="581406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472815" y="2790190"/>
            <a:ext cx="0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159760" y="3321050"/>
            <a:ext cx="572135" cy="270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系统功能设定模块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01160" y="3321050"/>
            <a:ext cx="572135" cy="270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基本资料维护模块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3340" y="3321050"/>
            <a:ext cx="572135" cy="270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采购管理模块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7745" y="3321050"/>
            <a:ext cx="572135" cy="270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仓库管理模块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7390" y="3321050"/>
            <a:ext cx="572135" cy="270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入库管理模块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06715" y="3321050"/>
            <a:ext cx="572135" cy="270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出库管理模块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81440" y="3321050"/>
            <a:ext cx="572135" cy="270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查询功能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487545" y="2787650"/>
            <a:ext cx="0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19725" y="2790190"/>
            <a:ext cx="0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374130" y="2798445"/>
            <a:ext cx="0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343775" y="2787650"/>
            <a:ext cx="0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292465" y="2785745"/>
            <a:ext cx="0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267825" y="2787650"/>
            <a:ext cx="0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3890" y="1559560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系统功能设定模块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4755" y="5046980"/>
            <a:ext cx="9374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）采购定单：当需要采购的时候，可以填写采购定单，此时并不影响库存；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）采购收货：当采购定单被批准，完成采购后到货的时候，首先给货物帖上条形码序列号标签，然后在采购收货单上扫描此条形码，保存之后，库存自动增加。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）其他入库：包括借出货物归还、退货等只需要填写采购收货单；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4755" y="2013585"/>
            <a:ext cx="9374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自定义整个系统的管理规则，包括定义管理员及其操作口令的功能；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4755" y="3481705"/>
            <a:ext cx="9587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对每批产品生成唯一的基本条码序列号标签，用户可以根据自己的需要定义序列号，每种型号的产品都有固定的编码规则，在数据库中可以对产品进行添加、删除和编辑等操作；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43890" y="3150870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基本资料维护模块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43890" y="4938395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采购管理模块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3890" y="1559560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+mn-ea"/>
                <a:sym typeface="+mn-ea"/>
              </a:rPr>
              <a:t>产品入库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1435" y="5238750"/>
            <a:ext cx="9374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采购单查询，销售单查询，单个产品查询，库存查询等（用户定义）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查询都是按照某个条件：条形码序列号、出库日期、出库客户等来查询。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4755" y="1705610"/>
            <a:ext cx="9374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采购入库或者其他入库，自动生成入库单号，货品及可选择方便快捷，可以区分正常入库、退货入库等不同的入库方式。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4755" y="3451225"/>
            <a:ext cx="9587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销售出库或者其他出库，可以自动生成出库单号，可以区分正常出库、赠品出库等不同的出库方式；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43890" y="3150870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+mn-ea"/>
                <a:sym typeface="+mn-ea"/>
              </a:rPr>
              <a:t>产品出库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43890" y="4938395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查询功能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3890" y="2482850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仓库管理模块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1435" y="5238750"/>
            <a:ext cx="9374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可针对货物、工作人员、客户为中心进行履历管理包括货物在库履历，人员作业履历、客户业务履历。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4755" y="2259965"/>
            <a:ext cx="93745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）库存管理：不需要手工管理，当入库和出库时，系统自动生成每类产品的库存数量，查询方便；（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）特殊品库：当客户需要区分产品时，可以建立虚拟的仓库管理需要区分的产品，各功能和正常品库一致。（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）调拨管理：针对不同的库之间需要调拨，可以自动生成调拨单号，支持货品在不同的仓库中任意调拨。（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）盘点管理：用户随时可以盘点仓库，自动生成盘点单据，使盘点工作方便快捷。（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）库存上限报警：当库存数量不满足一个量的时候，系统报警。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43890" y="4938395"/>
            <a:ext cx="1306800" cy="13074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仓库环境管理模块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流程系统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3304540" y="1024573"/>
            <a:ext cx="1655763" cy="50323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入库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8" name="燕尾形 177"/>
          <p:cNvSpPr/>
          <p:nvPr/>
        </p:nvSpPr>
        <p:spPr>
          <a:xfrm>
            <a:off x="5681028" y="1024573"/>
            <a:ext cx="1655763" cy="503238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" name="燕尾形 183"/>
          <p:cNvSpPr/>
          <p:nvPr/>
        </p:nvSpPr>
        <p:spPr>
          <a:xfrm>
            <a:off x="8057515" y="1024573"/>
            <a:ext cx="1655763" cy="503238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71" name="AutoShape 5"/>
          <p:cNvSpPr/>
          <p:nvPr/>
        </p:nvSpPr>
        <p:spPr>
          <a:xfrm>
            <a:off x="2367915" y="1888173"/>
            <a:ext cx="504825" cy="815975"/>
          </a:xfrm>
          <a:prstGeom prst="flowChartProcess">
            <a:avLst/>
          </a:prstGeom>
          <a:blipFill rotWithShape="0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3"/>
          <p:cNvGrpSpPr/>
          <p:nvPr/>
        </p:nvGrpSpPr>
        <p:grpSpPr>
          <a:xfrm>
            <a:off x="2388553" y="2083435"/>
            <a:ext cx="484187" cy="452438"/>
            <a:chOff x="1262079" y="2060848"/>
            <a:chExt cx="1508093" cy="1220408"/>
          </a:xfrm>
        </p:grpSpPr>
        <p:pic>
          <p:nvPicPr>
            <p:cNvPr id="3693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2079" y="2060848"/>
              <a:ext cx="1508093" cy="12204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937" name="Picture 9"/>
            <p:cNvPicPr>
              <a:picLocks noChangeAspect="1"/>
            </p:cNvPicPr>
            <p:nvPr/>
          </p:nvPicPr>
          <p:blipFill>
            <a:blip r:embed="rId4"/>
            <a:srcRect l="5441" t="5281" r="5440" b="8662"/>
            <a:stretch>
              <a:fillRect/>
            </a:stretch>
          </p:blipFill>
          <p:spPr>
            <a:xfrm>
              <a:off x="1664617" y="2351448"/>
              <a:ext cx="747143" cy="37755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15549" y="3135947"/>
            <a:ext cx="322266" cy="714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1" descr="仓管员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053" y="3437573"/>
            <a:ext cx="382587" cy="49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线形标注 2 8"/>
          <p:cNvSpPr/>
          <p:nvPr/>
        </p:nvSpPr>
        <p:spPr>
          <a:xfrm>
            <a:off x="2971165" y="2410460"/>
            <a:ext cx="1304925" cy="419100"/>
          </a:xfrm>
          <a:prstGeom prst="borderCallout2">
            <a:avLst>
              <a:gd name="adj1" fmla="val 93255"/>
              <a:gd name="adj2" fmla="val -773"/>
              <a:gd name="adj3" fmla="val 129597"/>
              <a:gd name="adj4" fmla="val -14398"/>
              <a:gd name="adj5" fmla="val 181125"/>
              <a:gd name="adj6" fmla="val -24167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与栈板关联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建立货物身份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82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959022">
            <a:off x="3177540" y="3396298"/>
            <a:ext cx="642938" cy="676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77" name="组合 11284"/>
          <p:cNvGrpSpPr/>
          <p:nvPr/>
        </p:nvGrpSpPr>
        <p:grpSpPr>
          <a:xfrm>
            <a:off x="3488690" y="2861310"/>
            <a:ext cx="303213" cy="1676400"/>
            <a:chOff x="1299547" y="2601643"/>
            <a:chExt cx="304434" cy="1675882"/>
          </a:xfrm>
        </p:grpSpPr>
        <p:cxnSp>
          <p:nvCxnSpPr>
            <p:cNvPr id="79" name="直接连接符 78"/>
            <p:cNvCxnSpPr/>
            <p:nvPr/>
          </p:nvCxnSpPr>
          <p:spPr>
            <a:xfrm rot="21720000">
              <a:off x="1485129" y="2796656"/>
              <a:ext cx="118852" cy="54491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21480000">
              <a:off x="1340041" y="3794668"/>
              <a:ext cx="84364" cy="4828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934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280000">
              <a:off x="1371221" y="2601643"/>
              <a:ext cx="201613" cy="18256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78" name="直接连接符 77"/>
            <p:cNvCxnSpPr/>
            <p:nvPr/>
          </p:nvCxnSpPr>
          <p:spPr>
            <a:xfrm rot="17220000" flipH="1">
              <a:off x="886873" y="3225559"/>
              <a:ext cx="1006795" cy="18144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7" descr="射频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806" flipH="1">
            <a:off x="3447415" y="3948748"/>
            <a:ext cx="60007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7" descr="射频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081280" flipH="1">
            <a:off x="3523615" y="3016885"/>
            <a:ext cx="557213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7453" y="2937510"/>
            <a:ext cx="806450" cy="27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881" name="Picture 24"/>
          <p:cNvPicPr>
            <a:picLocks noChangeAspect="1"/>
          </p:cNvPicPr>
          <p:nvPr/>
        </p:nvPicPr>
        <p:blipFill>
          <a:blip r:embed="rId11"/>
          <a:srcRect l="27855" t="6297" r="19209" b="8440"/>
          <a:stretch>
            <a:fillRect/>
          </a:stretch>
        </p:blipFill>
        <p:spPr>
          <a:xfrm rot="-220799">
            <a:off x="4158615" y="4620260"/>
            <a:ext cx="522288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50440">
            <a:off x="3591878" y="5128260"/>
            <a:ext cx="642937" cy="6762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293" name="直接箭头连接符 11292"/>
          <p:cNvCxnSpPr/>
          <p:nvPr/>
        </p:nvCxnSpPr>
        <p:spPr>
          <a:xfrm>
            <a:off x="3736340" y="5848985"/>
            <a:ext cx="50323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/>
          <p:cNvCxnSpPr/>
          <p:nvPr/>
        </p:nvCxnSpPr>
        <p:spPr>
          <a:xfrm flipH="1">
            <a:off x="3664903" y="5920423"/>
            <a:ext cx="50323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线形标注 2 123"/>
          <p:cNvSpPr/>
          <p:nvPr/>
        </p:nvSpPr>
        <p:spPr>
          <a:xfrm>
            <a:off x="4203065" y="2399348"/>
            <a:ext cx="1765300" cy="419100"/>
          </a:xfrm>
          <a:prstGeom prst="borderCallout2">
            <a:avLst>
              <a:gd name="adj1" fmla="val 93255"/>
              <a:gd name="adj2" fmla="val -773"/>
              <a:gd name="adj3" fmla="val 129597"/>
              <a:gd name="adj4" fmla="val -14398"/>
              <a:gd name="adj5" fmla="val 181125"/>
              <a:gd name="adj6" fmla="val -24167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门禁核对身份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叉车电脑上架指引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86" name="Picture 24"/>
          <p:cNvPicPr>
            <a:picLocks noChangeAspect="1"/>
          </p:cNvPicPr>
          <p:nvPr/>
        </p:nvPicPr>
        <p:blipFill>
          <a:blip r:embed="rId11"/>
          <a:srcRect l="27855" t="6297" r="19209" b="8440"/>
          <a:stretch>
            <a:fillRect/>
          </a:stretch>
        </p:blipFill>
        <p:spPr>
          <a:xfrm rot="-364063">
            <a:off x="6247765" y="4577398"/>
            <a:ext cx="522288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7" name="Picture 24"/>
          <p:cNvPicPr>
            <a:picLocks noChangeAspect="1"/>
          </p:cNvPicPr>
          <p:nvPr/>
        </p:nvPicPr>
        <p:blipFill>
          <a:blip r:embed="rId11"/>
          <a:srcRect l="27855" t="6297" r="19209" b="8440"/>
          <a:stretch>
            <a:fillRect/>
          </a:stretch>
        </p:blipFill>
        <p:spPr>
          <a:xfrm rot="-220799">
            <a:off x="5274628" y="4590098"/>
            <a:ext cx="523875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8" name="Picture 26"/>
          <p:cNvPicPr>
            <a:picLocks noChangeAspect="1"/>
          </p:cNvPicPr>
          <p:nvPr/>
        </p:nvPicPr>
        <p:blipFill>
          <a:blip r:embed="rId12"/>
          <a:srcRect l="12003" t="4842" r="3232"/>
          <a:stretch>
            <a:fillRect/>
          </a:stretch>
        </p:blipFill>
        <p:spPr>
          <a:xfrm>
            <a:off x="5681028" y="2407285"/>
            <a:ext cx="503237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9" name="Picture 26"/>
          <p:cNvPicPr>
            <a:picLocks noChangeAspect="1"/>
          </p:cNvPicPr>
          <p:nvPr/>
        </p:nvPicPr>
        <p:blipFill>
          <a:blip r:embed="rId13"/>
          <a:srcRect l="12003" t="4842" r="3232"/>
          <a:stretch>
            <a:fillRect/>
          </a:stretch>
        </p:blipFill>
        <p:spPr>
          <a:xfrm>
            <a:off x="6184265" y="2407285"/>
            <a:ext cx="504825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90" name="Picture 26"/>
          <p:cNvPicPr>
            <a:picLocks noChangeAspect="1"/>
          </p:cNvPicPr>
          <p:nvPr/>
        </p:nvPicPr>
        <p:blipFill>
          <a:blip r:embed="rId12"/>
          <a:srcRect l="12003" t="4842" r="3232"/>
          <a:stretch>
            <a:fillRect/>
          </a:stretch>
        </p:blipFill>
        <p:spPr>
          <a:xfrm>
            <a:off x="6689090" y="2392998"/>
            <a:ext cx="503238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91" name="Picture 26"/>
          <p:cNvPicPr>
            <a:picLocks noChangeAspect="1"/>
          </p:cNvPicPr>
          <p:nvPr/>
        </p:nvPicPr>
        <p:blipFill>
          <a:blip r:embed="rId12"/>
          <a:srcRect l="12003" t="4842" r="3232"/>
          <a:stretch>
            <a:fillRect/>
          </a:stretch>
        </p:blipFill>
        <p:spPr>
          <a:xfrm>
            <a:off x="7192328" y="2392998"/>
            <a:ext cx="503237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" name="Picture 11" descr="仓管员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678" y="4625023"/>
            <a:ext cx="382587" cy="49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" name="线形标注 2 135"/>
          <p:cNvSpPr/>
          <p:nvPr/>
        </p:nvSpPr>
        <p:spPr>
          <a:xfrm>
            <a:off x="6382703" y="4186873"/>
            <a:ext cx="1293812" cy="419100"/>
          </a:xfrm>
          <a:prstGeom prst="borderCallout2">
            <a:avLst>
              <a:gd name="adj1" fmla="val 93255"/>
              <a:gd name="adj2" fmla="val -773"/>
              <a:gd name="adj3" fmla="val 129597"/>
              <a:gd name="adj4" fmla="val -14398"/>
              <a:gd name="adj5" fmla="val 181125"/>
              <a:gd name="adj6" fmla="val -24167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手持机快速盘点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94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2722160">
            <a:off x="2907665" y="5771198"/>
            <a:ext cx="665163" cy="58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95" name="Picture 24"/>
          <p:cNvPicPr>
            <a:picLocks noChangeAspect="1"/>
          </p:cNvPicPr>
          <p:nvPr/>
        </p:nvPicPr>
        <p:blipFill>
          <a:blip r:embed="rId11"/>
          <a:srcRect l="27855" t="6297" r="19209" b="8440"/>
          <a:stretch>
            <a:fillRect/>
          </a:stretch>
        </p:blipFill>
        <p:spPr>
          <a:xfrm rot="-596398">
            <a:off x="7359015" y="4620260"/>
            <a:ext cx="522288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450440">
            <a:off x="6758940" y="5206048"/>
            <a:ext cx="644525" cy="67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2965" y="5007610"/>
            <a:ext cx="1203325" cy="4095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146" name="直接箭头连接符 145"/>
          <p:cNvCxnSpPr/>
          <p:nvPr/>
        </p:nvCxnSpPr>
        <p:spPr>
          <a:xfrm>
            <a:off x="6925628" y="5928360"/>
            <a:ext cx="50323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/>
          <p:nvPr/>
        </p:nvCxnSpPr>
        <p:spPr>
          <a:xfrm flipH="1">
            <a:off x="6852603" y="6001385"/>
            <a:ext cx="504825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450440">
            <a:off x="7881303" y="5239385"/>
            <a:ext cx="644525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901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1065" y="4702810"/>
            <a:ext cx="3794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902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32278" y="4663123"/>
            <a:ext cx="381000" cy="1905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3" name="直接箭头连接符 152"/>
          <p:cNvCxnSpPr/>
          <p:nvPr/>
        </p:nvCxnSpPr>
        <p:spPr>
          <a:xfrm>
            <a:off x="8047990" y="5955348"/>
            <a:ext cx="504825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/>
          <p:nvPr/>
        </p:nvCxnSpPr>
        <p:spPr>
          <a:xfrm flipH="1">
            <a:off x="7976553" y="6026785"/>
            <a:ext cx="50323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线形标注 2 155"/>
          <p:cNvSpPr/>
          <p:nvPr/>
        </p:nvSpPr>
        <p:spPr>
          <a:xfrm>
            <a:off x="2637790" y="5048885"/>
            <a:ext cx="882650" cy="419100"/>
          </a:xfrm>
          <a:prstGeom prst="borderCallout2">
            <a:avLst>
              <a:gd name="adj1" fmla="val 110227"/>
              <a:gd name="adj2" fmla="val 59148"/>
              <a:gd name="adj3" fmla="val 156264"/>
              <a:gd name="adj4" fmla="val 61657"/>
              <a:gd name="adj5" fmla="val 190824"/>
              <a:gd name="adj6" fmla="val 64565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移库指令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线形标注 2 156"/>
          <p:cNvSpPr/>
          <p:nvPr/>
        </p:nvSpPr>
        <p:spPr>
          <a:xfrm>
            <a:off x="2656840" y="5056823"/>
            <a:ext cx="881063" cy="419100"/>
          </a:xfrm>
          <a:prstGeom prst="borderCallout2">
            <a:avLst>
              <a:gd name="adj1" fmla="val 110227"/>
              <a:gd name="adj2" fmla="val 59148"/>
              <a:gd name="adj3" fmla="val 156264"/>
              <a:gd name="adj4" fmla="val 61657"/>
              <a:gd name="adj5" fmla="val 190824"/>
              <a:gd name="adj6" fmla="val 64565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出库指令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9" name="Picture 27" descr="射频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82528" flipH="1">
            <a:off x="9046528" y="4059873"/>
            <a:ext cx="600075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Picture 27" descr="射频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081280" flipH="1">
            <a:off x="8859203" y="2878773"/>
            <a:ext cx="558800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" name="图片 16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0753" y="2570798"/>
            <a:ext cx="931862" cy="3254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959022">
            <a:off x="7900353" y="3540760"/>
            <a:ext cx="642937" cy="676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911" name="组合 11283"/>
          <p:cNvGrpSpPr/>
          <p:nvPr/>
        </p:nvGrpSpPr>
        <p:grpSpPr>
          <a:xfrm>
            <a:off x="9335453" y="2729548"/>
            <a:ext cx="377825" cy="1966912"/>
            <a:chOff x="6786185" y="2408465"/>
            <a:chExt cx="378103" cy="1967646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6948264" y="2574938"/>
              <a:ext cx="180000" cy="144000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786185" y="2616592"/>
              <a:ext cx="162079" cy="56130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rot="-480000" flipV="1">
              <a:off x="6982335" y="4005064"/>
              <a:ext cx="181953" cy="37104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931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500000">
              <a:off x="6908578" y="2417989"/>
              <a:ext cx="201613" cy="1825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5" name="Picture 25" descr="货车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38753" y="3539173"/>
            <a:ext cx="814387" cy="58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1" name="椭圆 200"/>
          <p:cNvSpPr/>
          <p:nvPr/>
        </p:nvSpPr>
        <p:spPr>
          <a:xfrm>
            <a:off x="3134678" y="2185035"/>
            <a:ext cx="1609725" cy="2478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3526790" y="4625023"/>
            <a:ext cx="1001713" cy="1998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5536565" y="4493260"/>
            <a:ext cx="1028700" cy="213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6668453" y="4480560"/>
            <a:ext cx="1028700" cy="213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7676515" y="4480560"/>
            <a:ext cx="1028700" cy="213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7913053" y="2350135"/>
            <a:ext cx="2016125" cy="2205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线形标注 2 124"/>
          <p:cNvSpPr/>
          <p:nvPr/>
        </p:nvSpPr>
        <p:spPr>
          <a:xfrm>
            <a:off x="4096703" y="4912360"/>
            <a:ext cx="1401762" cy="419100"/>
          </a:xfrm>
          <a:prstGeom prst="borderCallout2">
            <a:avLst>
              <a:gd name="adj1" fmla="val 93255"/>
              <a:gd name="adj2" fmla="val -773"/>
              <a:gd name="adj3" fmla="val 143407"/>
              <a:gd name="adj4" fmla="val 1278"/>
              <a:gd name="adj5" fmla="val 147986"/>
              <a:gd name="adj6" fmla="val -241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与库位关联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线形标注 2 144"/>
          <p:cNvSpPr/>
          <p:nvPr/>
        </p:nvSpPr>
        <p:spPr>
          <a:xfrm>
            <a:off x="7192328" y="4782185"/>
            <a:ext cx="1658937" cy="419100"/>
          </a:xfrm>
          <a:prstGeom prst="borderCallout2">
            <a:avLst>
              <a:gd name="adj1" fmla="val 93255"/>
              <a:gd name="adj2" fmla="val -773"/>
              <a:gd name="adj3" fmla="val 143407"/>
              <a:gd name="adj4" fmla="val -8815"/>
              <a:gd name="adj5" fmla="val 211505"/>
              <a:gd name="adj6" fmla="val -10903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车载电脑移库指引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线形标注 2 154"/>
          <p:cNvSpPr/>
          <p:nvPr/>
        </p:nvSpPr>
        <p:spPr>
          <a:xfrm>
            <a:off x="8668703" y="4767898"/>
            <a:ext cx="1476375" cy="419100"/>
          </a:xfrm>
          <a:prstGeom prst="borderCallout2">
            <a:avLst>
              <a:gd name="adj1" fmla="val 93255"/>
              <a:gd name="adj2" fmla="val -773"/>
              <a:gd name="adj3" fmla="val 129597"/>
              <a:gd name="adj4" fmla="val -14398"/>
              <a:gd name="adj5" fmla="val 181125"/>
              <a:gd name="adj6" fmla="val -24167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车载电脑下架指引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Picture 11" descr="仓管员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4153" y="4302760"/>
            <a:ext cx="382587" cy="49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" name="Picture 27" descr="射频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-1800000">
            <a:off x="10311765" y="4112260"/>
            <a:ext cx="31115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" name="线形标注 2 80"/>
          <p:cNvSpPr/>
          <p:nvPr/>
        </p:nvSpPr>
        <p:spPr>
          <a:xfrm>
            <a:off x="10248265" y="4952048"/>
            <a:ext cx="850900" cy="419100"/>
          </a:xfrm>
          <a:prstGeom prst="borderCallout2">
            <a:avLst>
              <a:gd name="adj1" fmla="val 74"/>
              <a:gd name="adj2" fmla="val 41731"/>
              <a:gd name="adj3" fmla="val -22676"/>
              <a:gd name="adj4" fmla="val 44884"/>
              <a:gd name="adj5" fmla="val -71148"/>
              <a:gd name="adj6" fmla="val 36231"/>
            </a:avLst>
          </a:prstGeom>
          <a:solidFill>
            <a:schemeClr val="bg1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出库复核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74"/>
          <p:cNvGrpSpPr/>
          <p:nvPr/>
        </p:nvGrpSpPr>
        <p:grpSpPr>
          <a:xfrm>
            <a:off x="10391140" y="3651885"/>
            <a:ext cx="274638" cy="284163"/>
            <a:chOff x="1262079" y="2060848"/>
            <a:chExt cx="1508093" cy="1220408"/>
          </a:xfrm>
        </p:grpSpPr>
        <p:pic>
          <p:nvPicPr>
            <p:cNvPr id="36926" name="Picture 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62079" y="2060848"/>
              <a:ext cx="1508093" cy="12204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927" name="Picture 9"/>
            <p:cNvPicPr>
              <a:picLocks noChangeAspect="1"/>
            </p:cNvPicPr>
            <p:nvPr/>
          </p:nvPicPr>
          <p:blipFill>
            <a:blip r:embed="rId23"/>
            <a:srcRect l="5441" t="5281" r="5440" b="8662"/>
            <a:stretch>
              <a:fillRect/>
            </a:stretch>
          </p:blipFill>
          <p:spPr>
            <a:xfrm>
              <a:off x="1664617" y="2351448"/>
              <a:ext cx="747143" cy="3775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4.97687E-6 L -0.00277 -4.97687E-6 C -0.00034 -4.97687E-6 0.00296 0.03099 0.00296 0.05643 L 0.00296 0.11402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2865 -2.96296E-6 C 0.04149 -2.96296E-6 0.05746 0.06135 0.05746 0.11204 L 0.05746 0.22431 " pathEditMode="relative" rAng="0" ptsTypes="FfFF">
                                      <p:cBhvr>
                                        <p:cTn id="7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2.22222E-6 C -0.01493 0.0544 -0.01632 0.10486 -0.01788 0.15857 C -0.01684 0.20162 -0.02621 0.22246 -0.01007 0.23727 C -0.0092 0.23611 -0.00816 0.23542 -0.00746 0.23403 C -0.00694 0.23287 -0.00729 0.23056 -0.00677 0.2294 C -0.00607 0.22824 -0.00486 0.22847 -0.00399 0.22778 C -2.22222E-6 0.22408 -0.00017 0.2206 0.00469 0.21852 C 0.00625 0.21667 0.00834 0.21621 0.00972 0.21412 C 0.01806 0.20278 0.01667 0.1875 0.01667 0.17107 L 0.01667 -2.22222E-6 " pathEditMode="relative" rAng="0" ptsTypes="ffffffffAA">
                                      <p:cBhvr>
                                        <p:cTn id="11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4398 L -2.5E-6 0.00602 " pathEditMode="relative" rAng="0" ptsTypes="AA">
                                      <p:cBhvr>
                                        <p:cTn id="211" dur="200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474 -0.00672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3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78" grpId="0" bldLvl="0" animBg="1"/>
      <p:bldP spid="184" grpId="0" bldLvl="0" animBg="1"/>
      <p:bldP spid="9" grpId="0" bldLvl="0" animBg="1"/>
      <p:bldP spid="9" grpId="1" bldLvl="0" animBg="1"/>
      <p:bldP spid="124" grpId="0" bldLvl="0" animBg="1"/>
      <p:bldP spid="124" grpId="1" bldLvl="0" animBg="1"/>
      <p:bldP spid="136" grpId="0" bldLvl="0" animBg="1"/>
      <p:bldP spid="136" grpId="1" bldLvl="0" animBg="1"/>
      <p:bldP spid="156" grpId="0" bldLvl="0" animBg="1"/>
      <p:bldP spid="156" grpId="1" bldLvl="0" animBg="1"/>
      <p:bldP spid="157" grpId="0" bldLvl="0" animBg="1"/>
      <p:bldP spid="157" grpId="1" bldLvl="0" animBg="1"/>
      <p:bldP spid="201" grpId="0" bldLvl="0" animBg="1"/>
      <p:bldP spid="201" grpId="1" bldLvl="0" animBg="1"/>
      <p:bldP spid="202" grpId="0" bldLvl="0" animBg="1"/>
      <p:bldP spid="202" grpId="1" bldLvl="0" animBg="1"/>
      <p:bldP spid="203" grpId="0" bldLvl="0" animBg="1"/>
      <p:bldP spid="203" grpId="1" bldLvl="0" animBg="1"/>
      <p:bldP spid="204" grpId="0" bldLvl="0" animBg="1"/>
      <p:bldP spid="204" grpId="1" bldLvl="0" animBg="1"/>
      <p:bldP spid="205" grpId="0" bldLvl="0" animBg="1"/>
      <p:bldP spid="205" grpId="1" bldLvl="0" animBg="1"/>
      <p:bldP spid="206" grpId="0" bldLvl="0" animBg="1"/>
      <p:bldP spid="206" grpId="1" bldLvl="0" animBg="1"/>
      <p:bldP spid="125" grpId="0" bldLvl="0" animBg="1"/>
      <p:bldP spid="125" grpId="1" bldLvl="0" animBg="1"/>
      <p:bldP spid="145" grpId="0" bldLvl="0" animBg="1"/>
      <p:bldP spid="145" grpId="1" bldLvl="0" animBg="1"/>
      <p:bldP spid="155" grpId="0" bldLvl="0" animBg="1"/>
      <p:bldP spid="155" grpId="1" bldLvl="0" animBg="1"/>
      <p:bldP spid="81" grpId="0" bldLvl="0" animBg="1"/>
      <p:bldP spid="81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-74" y="3212976"/>
            <a:ext cx="778895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1855" y="2046332"/>
            <a:ext cx="2926080" cy="92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系统界面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8833141" y="2276872"/>
            <a:ext cx="3408145" cy="200205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776790" y="2204864"/>
            <a:ext cx="2088232" cy="20882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PART 4</a:t>
            </a:r>
            <a:endParaRPr lang="zh-CN" altLang="en-US" sz="4800" dirty="0"/>
          </a:p>
        </p:txBody>
      </p:sp>
      <p:pic>
        <p:nvPicPr>
          <p:cNvPr id="7" name="Picture 3" descr="C:\Users\Zhongyangbo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系统界面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r="5291"/>
          <a:stretch>
            <a:fillRect/>
          </a:stretch>
        </p:blipFill>
        <p:spPr>
          <a:xfrm>
            <a:off x="431800" y="1855470"/>
            <a:ext cx="7592695" cy="372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椭圆 9"/>
          <p:cNvSpPr/>
          <p:nvPr/>
        </p:nvSpPr>
        <p:spPr>
          <a:xfrm>
            <a:off x="8496870" y="2348880"/>
            <a:ext cx="940770" cy="92088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系统登陆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9627345" y="239382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使用本系统的人员必须先登录，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才能进行更多操作。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496870" y="4164303"/>
            <a:ext cx="940770" cy="92088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界面美观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9627345" y="419740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登录界面可根据客户的具体要求提供精美的界面。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系统界面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1610995"/>
            <a:ext cx="7620635" cy="449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椭圆 9"/>
          <p:cNvSpPr/>
          <p:nvPr/>
        </p:nvSpPr>
        <p:spPr>
          <a:xfrm>
            <a:off x="8511475" y="2968640"/>
            <a:ext cx="940770" cy="92088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单据查询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9698465" y="2891026"/>
            <a:ext cx="223224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查询都是按照某个条件：条形码序列号、出库日期、出库客户等来查询。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31974" y="550421"/>
            <a:ext cx="62788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叉车上、下架软件界面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0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58" y="1516063"/>
            <a:ext cx="6732587" cy="382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2552" y="3911069"/>
            <a:ext cx="6110683" cy="2690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-74" y="3212976"/>
            <a:ext cx="778895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1855" y="2046332"/>
            <a:ext cx="2926080" cy="92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系统优势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8833141" y="2276872"/>
            <a:ext cx="3408145" cy="200205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776790" y="2204864"/>
            <a:ext cx="2088232" cy="20882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PART 5</a:t>
            </a:r>
            <a:endParaRPr lang="zh-CN" altLang="en-US" sz="4800" dirty="0"/>
          </a:p>
        </p:txBody>
      </p:sp>
      <p:pic>
        <p:nvPicPr>
          <p:cNvPr id="7" name="Picture 3" descr="C:\Users\Zhongyangbo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1"/>
            <a:ext cx="472434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2051422" y="2107669"/>
            <a:ext cx="2031325" cy="139050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sz="7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2895" y="3393839"/>
            <a:ext cx="3014866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34172" y="1400409"/>
            <a:ext cx="3709670" cy="730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/ 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4170" y="2363166"/>
            <a:ext cx="3709670" cy="730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 / 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系统框架</a:t>
            </a:r>
            <a:endParaRPr lang="zh-CN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4169" y="3325924"/>
            <a:ext cx="3709670" cy="730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/ 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34168" y="4216927"/>
            <a:ext cx="3709670" cy="730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 / 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系统界面</a:t>
            </a:r>
            <a:endParaRPr lang="zh-CN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533518" y="-647700"/>
            <a:ext cx="88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14" name="Picture 3" descr="C:\Users\Zhongyangbo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18076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05923" y="5091322"/>
            <a:ext cx="3588385" cy="730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05/ 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系统优势</a:t>
            </a:r>
            <a:endParaRPr lang="zh-CN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25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25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6" grpId="0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系统优势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765" y="1442720"/>
            <a:ext cx="5426710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基础资料管理更加完善文档利用率高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库存准确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操作效率高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库存低，物料资产使用率高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现有的操作规程执行难度小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易于制定合理的维护计划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数据及时, 成本降低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提供历史的记录分析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规程文件变更后的及时传递和正确使用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仓库与财务的对帐工作量见效效率提高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预算控制严格、退库业务减少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b4dc9682e3048e5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005" y="1167130"/>
            <a:ext cx="5043170" cy="506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联系 2"/>
          <p:cNvSpPr/>
          <p:nvPr/>
        </p:nvSpPr>
        <p:spPr>
          <a:xfrm>
            <a:off x="6977165" y="3848812"/>
            <a:ext cx="556689" cy="556689"/>
          </a:xfrm>
          <a:custGeom>
            <a:avLst/>
            <a:gdLst/>
            <a:ahLst/>
            <a:cxnLst/>
            <a:rect l="l" t="t" r="r" b="b"/>
            <a:pathLst>
              <a:path w="485778" h="485778">
                <a:moveTo>
                  <a:pt x="250230" y="191379"/>
                </a:moveTo>
                <a:lnTo>
                  <a:pt x="250720" y="191514"/>
                </a:lnTo>
                <a:lnTo>
                  <a:pt x="250230" y="191513"/>
                </a:lnTo>
                <a:close/>
                <a:moveTo>
                  <a:pt x="235294" y="165537"/>
                </a:moveTo>
                <a:lnTo>
                  <a:pt x="243087" y="224798"/>
                </a:lnTo>
                <a:cubicBezTo>
                  <a:pt x="240327" y="224528"/>
                  <a:pt x="237567" y="243740"/>
                  <a:pt x="234806" y="243470"/>
                </a:cubicBezTo>
                <a:lnTo>
                  <a:pt x="227501" y="224798"/>
                </a:lnTo>
                <a:close/>
                <a:moveTo>
                  <a:pt x="234364" y="163037"/>
                </a:moveTo>
                <a:lnTo>
                  <a:pt x="234148" y="163820"/>
                </a:lnTo>
                <a:lnTo>
                  <a:pt x="197963" y="173787"/>
                </a:lnTo>
                <a:lnTo>
                  <a:pt x="197993" y="173408"/>
                </a:lnTo>
                <a:lnTo>
                  <a:pt x="188453" y="176036"/>
                </a:lnTo>
                <a:lnTo>
                  <a:pt x="187542" y="180002"/>
                </a:lnTo>
                <a:lnTo>
                  <a:pt x="186657" y="179849"/>
                </a:lnTo>
                <a:lnTo>
                  <a:pt x="171835" y="258234"/>
                </a:lnTo>
                <a:lnTo>
                  <a:pt x="172144" y="258287"/>
                </a:lnTo>
                <a:lnTo>
                  <a:pt x="170979" y="261098"/>
                </a:lnTo>
                <a:cubicBezTo>
                  <a:pt x="170979" y="266888"/>
                  <a:pt x="175673" y="271582"/>
                  <a:pt x="181463" y="271582"/>
                </a:cubicBezTo>
                <a:cubicBezTo>
                  <a:pt x="187253" y="271582"/>
                  <a:pt x="191947" y="266888"/>
                  <a:pt x="191947" y="261098"/>
                </a:cubicBezTo>
                <a:cubicBezTo>
                  <a:pt x="191947" y="260600"/>
                  <a:pt x="191912" y="260110"/>
                  <a:pt x="191367" y="259698"/>
                </a:cubicBezTo>
                <a:lnTo>
                  <a:pt x="197123" y="197949"/>
                </a:lnTo>
                <a:lnTo>
                  <a:pt x="197662" y="197813"/>
                </a:lnTo>
                <a:lnTo>
                  <a:pt x="197669" y="197840"/>
                </a:lnTo>
                <a:lnTo>
                  <a:pt x="211462" y="194040"/>
                </a:lnTo>
                <a:lnTo>
                  <a:pt x="195841" y="383099"/>
                </a:lnTo>
                <a:lnTo>
                  <a:pt x="197325" y="383099"/>
                </a:lnTo>
                <a:cubicBezTo>
                  <a:pt x="197602" y="388650"/>
                  <a:pt x="202320" y="392842"/>
                  <a:pt x="208018" y="392842"/>
                </a:cubicBezTo>
                <a:cubicBezTo>
                  <a:pt x="213715" y="392842"/>
                  <a:pt x="218434" y="388649"/>
                  <a:pt x="218711" y="383099"/>
                </a:cubicBezTo>
                <a:lnTo>
                  <a:pt x="218861" y="383099"/>
                </a:lnTo>
                <a:lnTo>
                  <a:pt x="226607" y="282843"/>
                </a:lnTo>
                <a:lnTo>
                  <a:pt x="243980" y="282843"/>
                </a:lnTo>
                <a:lnTo>
                  <a:pt x="251726" y="383099"/>
                </a:lnTo>
                <a:lnTo>
                  <a:pt x="252667" y="383099"/>
                </a:lnTo>
                <a:cubicBezTo>
                  <a:pt x="252666" y="389376"/>
                  <a:pt x="257755" y="394464"/>
                  <a:pt x="264032" y="394464"/>
                </a:cubicBezTo>
                <a:cubicBezTo>
                  <a:pt x="270309" y="394464"/>
                  <a:pt x="275397" y="389376"/>
                  <a:pt x="275397" y="383099"/>
                </a:cubicBezTo>
                <a:lnTo>
                  <a:pt x="259773" y="194007"/>
                </a:lnTo>
                <a:lnTo>
                  <a:pt x="269175" y="196598"/>
                </a:lnTo>
                <a:lnTo>
                  <a:pt x="269215" y="196442"/>
                </a:lnTo>
                <a:lnTo>
                  <a:pt x="272968" y="197391"/>
                </a:lnTo>
                <a:lnTo>
                  <a:pt x="278718" y="259081"/>
                </a:lnTo>
                <a:cubicBezTo>
                  <a:pt x="278173" y="259494"/>
                  <a:pt x="278138" y="259983"/>
                  <a:pt x="278138" y="260481"/>
                </a:cubicBezTo>
                <a:cubicBezTo>
                  <a:pt x="278138" y="265796"/>
                  <a:pt x="282093" y="270187"/>
                  <a:pt x="287283" y="270410"/>
                </a:cubicBezTo>
                <a:lnTo>
                  <a:pt x="286345" y="283298"/>
                </a:lnTo>
                <a:lnTo>
                  <a:pt x="273350" y="283298"/>
                </a:lnTo>
                <a:lnTo>
                  <a:pt x="273350" y="352985"/>
                </a:lnTo>
                <a:lnTo>
                  <a:pt x="304801" y="352985"/>
                </a:lnTo>
                <a:lnTo>
                  <a:pt x="304801" y="283298"/>
                </a:lnTo>
                <a:lnTo>
                  <a:pt x="293162" y="283298"/>
                </a:lnTo>
                <a:lnTo>
                  <a:pt x="292159" y="269500"/>
                </a:lnTo>
                <a:cubicBezTo>
                  <a:pt x="296347" y="268714"/>
                  <a:pt x="299106" y="264920"/>
                  <a:pt x="299106" y="260481"/>
                </a:cubicBezTo>
                <a:lnTo>
                  <a:pt x="297941" y="257670"/>
                </a:lnTo>
                <a:lnTo>
                  <a:pt x="298250" y="257617"/>
                </a:lnTo>
                <a:lnTo>
                  <a:pt x="287559" y="201077"/>
                </a:lnTo>
                <a:lnTo>
                  <a:pt x="288604" y="201341"/>
                </a:lnTo>
                <a:lnTo>
                  <a:pt x="283703" y="176256"/>
                </a:lnTo>
                <a:lnTo>
                  <a:pt x="271375" y="172860"/>
                </a:lnTo>
                <a:lnTo>
                  <a:pt x="271404" y="173240"/>
                </a:lnTo>
                <a:close/>
                <a:moveTo>
                  <a:pt x="234807" y="103840"/>
                </a:moveTo>
                <a:cubicBezTo>
                  <a:pt x="219563" y="103840"/>
                  <a:pt x="207205" y="116198"/>
                  <a:pt x="207205" y="131442"/>
                </a:cubicBezTo>
                <a:cubicBezTo>
                  <a:pt x="207205" y="146686"/>
                  <a:pt x="219563" y="159044"/>
                  <a:pt x="234807" y="159044"/>
                </a:cubicBezTo>
                <a:cubicBezTo>
                  <a:pt x="250051" y="159044"/>
                  <a:pt x="262409" y="146686"/>
                  <a:pt x="262409" y="131442"/>
                </a:cubicBezTo>
                <a:cubicBezTo>
                  <a:pt x="262409" y="116198"/>
                  <a:pt x="250051" y="103840"/>
                  <a:pt x="234807" y="103840"/>
                </a:cubicBezTo>
                <a:close/>
                <a:moveTo>
                  <a:pt x="242889" y="0"/>
                </a:moveTo>
                <a:cubicBezTo>
                  <a:pt x="377033" y="0"/>
                  <a:pt x="485778" y="108745"/>
                  <a:pt x="485778" y="242889"/>
                </a:cubicBezTo>
                <a:cubicBezTo>
                  <a:pt x="485778" y="377033"/>
                  <a:pt x="377033" y="485778"/>
                  <a:pt x="242889" y="485778"/>
                </a:cubicBezTo>
                <a:cubicBezTo>
                  <a:pt x="108745" y="485778"/>
                  <a:pt x="0" y="377033"/>
                  <a:pt x="0" y="242889"/>
                </a:cubicBezTo>
                <a:cubicBezTo>
                  <a:pt x="0" y="108745"/>
                  <a:pt x="108745" y="0"/>
                  <a:pt x="24288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流程图: 联系 3"/>
          <p:cNvSpPr/>
          <p:nvPr/>
        </p:nvSpPr>
        <p:spPr>
          <a:xfrm>
            <a:off x="5800114" y="5038598"/>
            <a:ext cx="553050" cy="551231"/>
          </a:xfrm>
          <a:custGeom>
            <a:avLst/>
            <a:gdLst/>
            <a:ahLst/>
            <a:cxnLst/>
            <a:rect l="l" t="t" r="r" b="b"/>
            <a:pathLst>
              <a:path w="481014" h="481014">
                <a:moveTo>
                  <a:pt x="220701" y="331142"/>
                </a:moveTo>
                <a:lnTo>
                  <a:pt x="219653" y="333660"/>
                </a:lnTo>
                <a:cubicBezTo>
                  <a:pt x="219981" y="333780"/>
                  <a:pt x="220311" y="333896"/>
                  <a:pt x="220701" y="333835"/>
                </a:cubicBezTo>
                <a:close/>
                <a:moveTo>
                  <a:pt x="300720" y="190282"/>
                </a:moveTo>
                <a:lnTo>
                  <a:pt x="295026" y="259196"/>
                </a:lnTo>
                <a:cubicBezTo>
                  <a:pt x="292805" y="251494"/>
                  <a:pt x="288986" y="244489"/>
                  <a:pt x="283555" y="238882"/>
                </a:cubicBezTo>
                <a:lnTo>
                  <a:pt x="287756" y="193816"/>
                </a:lnTo>
                <a:lnTo>
                  <a:pt x="288244" y="193693"/>
                </a:lnTo>
                <a:lnTo>
                  <a:pt x="288250" y="193717"/>
                </a:lnTo>
                <a:close/>
                <a:moveTo>
                  <a:pt x="335768" y="187876"/>
                </a:moveTo>
                <a:lnTo>
                  <a:pt x="336211" y="187998"/>
                </a:lnTo>
                <a:lnTo>
                  <a:pt x="335768" y="187998"/>
                </a:lnTo>
                <a:close/>
                <a:moveTo>
                  <a:pt x="176482" y="184901"/>
                </a:moveTo>
                <a:lnTo>
                  <a:pt x="184983" y="187242"/>
                </a:lnTo>
                <a:lnTo>
                  <a:pt x="185019" y="187102"/>
                </a:lnTo>
                <a:lnTo>
                  <a:pt x="188412" y="187959"/>
                </a:lnTo>
                <a:lnTo>
                  <a:pt x="192946" y="236603"/>
                </a:lnTo>
                <a:lnTo>
                  <a:pt x="182095" y="252825"/>
                </a:lnTo>
                <a:close/>
                <a:moveTo>
                  <a:pt x="167856" y="182525"/>
                </a:moveTo>
                <a:lnTo>
                  <a:pt x="168298" y="182646"/>
                </a:lnTo>
                <a:lnTo>
                  <a:pt x="167856" y="182646"/>
                </a:lnTo>
                <a:close/>
                <a:moveTo>
                  <a:pt x="322265" y="164514"/>
                </a:moveTo>
                <a:lnTo>
                  <a:pt x="329311" y="218089"/>
                </a:lnTo>
                <a:cubicBezTo>
                  <a:pt x="326815" y="217844"/>
                  <a:pt x="324319" y="235214"/>
                  <a:pt x="321824" y="234969"/>
                </a:cubicBezTo>
                <a:lnTo>
                  <a:pt x="315219" y="218089"/>
                </a:lnTo>
                <a:close/>
                <a:moveTo>
                  <a:pt x="321424" y="162254"/>
                </a:moveTo>
                <a:lnTo>
                  <a:pt x="321229" y="162962"/>
                </a:lnTo>
                <a:lnTo>
                  <a:pt x="288516" y="171973"/>
                </a:lnTo>
                <a:lnTo>
                  <a:pt x="288542" y="171629"/>
                </a:lnTo>
                <a:lnTo>
                  <a:pt x="279918" y="174005"/>
                </a:lnTo>
                <a:lnTo>
                  <a:pt x="279095" y="177591"/>
                </a:lnTo>
                <a:lnTo>
                  <a:pt x="278294" y="177453"/>
                </a:lnTo>
                <a:lnTo>
                  <a:pt x="269027" y="226459"/>
                </a:lnTo>
                <a:lnTo>
                  <a:pt x="265299" y="223942"/>
                </a:lnTo>
                <a:lnTo>
                  <a:pt x="258999" y="239084"/>
                </a:lnTo>
                <a:cubicBezTo>
                  <a:pt x="261474" y="240377"/>
                  <a:pt x="263779" y="241932"/>
                  <a:pt x="265731" y="243892"/>
                </a:cubicBezTo>
                <a:lnTo>
                  <a:pt x="264895" y="248316"/>
                </a:lnTo>
                <a:lnTo>
                  <a:pt x="265174" y="248364"/>
                </a:lnTo>
                <a:lnTo>
                  <a:pt x="264121" y="250906"/>
                </a:lnTo>
                <a:cubicBezTo>
                  <a:pt x="264121" y="256140"/>
                  <a:pt x="268364" y="260383"/>
                  <a:pt x="273598" y="260383"/>
                </a:cubicBezTo>
                <a:cubicBezTo>
                  <a:pt x="274701" y="260383"/>
                  <a:pt x="275759" y="260195"/>
                  <a:pt x="276507" y="259178"/>
                </a:cubicBezTo>
                <a:cubicBezTo>
                  <a:pt x="278601" y="263598"/>
                  <a:pt x="279570" y="268560"/>
                  <a:pt x="279570" y="273750"/>
                </a:cubicBezTo>
                <a:cubicBezTo>
                  <a:pt x="279570" y="294996"/>
                  <a:pt x="263333" y="312450"/>
                  <a:pt x="242549" y="313746"/>
                </a:cubicBezTo>
                <a:lnTo>
                  <a:pt x="242843" y="309612"/>
                </a:lnTo>
                <a:lnTo>
                  <a:pt x="222064" y="323555"/>
                </a:lnTo>
                <a:lnTo>
                  <a:pt x="240653" y="340307"/>
                </a:lnTo>
                <a:lnTo>
                  <a:pt x="241439" y="329297"/>
                </a:lnTo>
                <a:lnTo>
                  <a:pt x="241439" y="336228"/>
                </a:lnTo>
                <a:cubicBezTo>
                  <a:pt x="263857" y="334941"/>
                  <a:pt x="282916" y="321259"/>
                  <a:pt x="291513" y="301706"/>
                </a:cubicBezTo>
                <a:lnTo>
                  <a:pt x="286597" y="361201"/>
                </a:lnTo>
                <a:lnTo>
                  <a:pt x="287938" y="361200"/>
                </a:lnTo>
                <a:cubicBezTo>
                  <a:pt x="288189" y="366219"/>
                  <a:pt x="292454" y="370008"/>
                  <a:pt x="297606" y="370008"/>
                </a:cubicBezTo>
                <a:cubicBezTo>
                  <a:pt x="302757" y="370008"/>
                  <a:pt x="307022" y="366218"/>
                  <a:pt x="307273" y="361201"/>
                </a:cubicBezTo>
                <a:lnTo>
                  <a:pt x="307409" y="361201"/>
                </a:lnTo>
                <a:lnTo>
                  <a:pt x="314411" y="270564"/>
                </a:lnTo>
                <a:lnTo>
                  <a:pt x="330118" y="270564"/>
                </a:lnTo>
                <a:lnTo>
                  <a:pt x="337120" y="361201"/>
                </a:lnTo>
                <a:lnTo>
                  <a:pt x="337971" y="361201"/>
                </a:lnTo>
                <a:cubicBezTo>
                  <a:pt x="337971" y="366875"/>
                  <a:pt x="342571" y="371475"/>
                  <a:pt x="348245" y="371475"/>
                </a:cubicBezTo>
                <a:cubicBezTo>
                  <a:pt x="353920" y="371475"/>
                  <a:pt x="358520" y="366875"/>
                  <a:pt x="358520" y="361201"/>
                </a:cubicBezTo>
                <a:lnTo>
                  <a:pt x="344395" y="190253"/>
                </a:lnTo>
                <a:lnTo>
                  <a:pt x="352896" y="192594"/>
                </a:lnTo>
                <a:lnTo>
                  <a:pt x="352931" y="192454"/>
                </a:lnTo>
                <a:lnTo>
                  <a:pt x="356324" y="193311"/>
                </a:lnTo>
                <a:lnTo>
                  <a:pt x="361523" y="249082"/>
                </a:lnTo>
                <a:cubicBezTo>
                  <a:pt x="361030" y="249455"/>
                  <a:pt x="360998" y="249898"/>
                  <a:pt x="360998" y="250348"/>
                </a:cubicBezTo>
                <a:cubicBezTo>
                  <a:pt x="360998" y="255583"/>
                  <a:pt x="365242" y="259826"/>
                  <a:pt x="370476" y="259826"/>
                </a:cubicBezTo>
                <a:cubicBezTo>
                  <a:pt x="375711" y="259826"/>
                  <a:pt x="379954" y="255583"/>
                  <a:pt x="379954" y="250348"/>
                </a:cubicBezTo>
                <a:lnTo>
                  <a:pt x="378901" y="247807"/>
                </a:lnTo>
                <a:lnTo>
                  <a:pt x="379181" y="247759"/>
                </a:lnTo>
                <a:lnTo>
                  <a:pt x="369516" y="196644"/>
                </a:lnTo>
                <a:lnTo>
                  <a:pt x="370460" y="196883"/>
                </a:lnTo>
                <a:lnTo>
                  <a:pt x="366029" y="174205"/>
                </a:lnTo>
                <a:lnTo>
                  <a:pt x="354884" y="171135"/>
                </a:lnTo>
                <a:lnTo>
                  <a:pt x="354911" y="171478"/>
                </a:lnTo>
                <a:close/>
                <a:moveTo>
                  <a:pt x="154353" y="159162"/>
                </a:moveTo>
                <a:lnTo>
                  <a:pt x="161398" y="212737"/>
                </a:lnTo>
                <a:cubicBezTo>
                  <a:pt x="158902" y="212493"/>
                  <a:pt x="156407" y="229862"/>
                  <a:pt x="153912" y="229617"/>
                </a:cubicBezTo>
                <a:lnTo>
                  <a:pt x="147307" y="212737"/>
                </a:lnTo>
                <a:close/>
                <a:moveTo>
                  <a:pt x="153511" y="156902"/>
                </a:moveTo>
                <a:lnTo>
                  <a:pt x="153316" y="157610"/>
                </a:lnTo>
                <a:lnTo>
                  <a:pt x="120603" y="166621"/>
                </a:lnTo>
                <a:lnTo>
                  <a:pt x="120630" y="166278"/>
                </a:lnTo>
                <a:lnTo>
                  <a:pt x="112005" y="168653"/>
                </a:lnTo>
                <a:lnTo>
                  <a:pt x="111182" y="172240"/>
                </a:lnTo>
                <a:lnTo>
                  <a:pt x="110381" y="172101"/>
                </a:lnTo>
                <a:lnTo>
                  <a:pt x="96982" y="242964"/>
                </a:lnTo>
                <a:lnTo>
                  <a:pt x="97261" y="243012"/>
                </a:lnTo>
                <a:lnTo>
                  <a:pt x="96208" y="245554"/>
                </a:lnTo>
                <a:cubicBezTo>
                  <a:pt x="96208" y="250788"/>
                  <a:pt x="100452" y="255032"/>
                  <a:pt x="105686" y="255032"/>
                </a:cubicBezTo>
                <a:cubicBezTo>
                  <a:pt x="110921" y="255032"/>
                  <a:pt x="115164" y="250788"/>
                  <a:pt x="115164" y="245554"/>
                </a:cubicBezTo>
                <a:cubicBezTo>
                  <a:pt x="115164" y="245104"/>
                  <a:pt x="115133" y="244661"/>
                  <a:pt x="114640" y="244288"/>
                </a:cubicBezTo>
                <a:lnTo>
                  <a:pt x="119843" y="188465"/>
                </a:lnTo>
                <a:lnTo>
                  <a:pt x="120332" y="188341"/>
                </a:lnTo>
                <a:lnTo>
                  <a:pt x="120337" y="188365"/>
                </a:lnTo>
                <a:lnTo>
                  <a:pt x="132808" y="184930"/>
                </a:lnTo>
                <a:lnTo>
                  <a:pt x="118685" y="355849"/>
                </a:lnTo>
                <a:lnTo>
                  <a:pt x="120026" y="355849"/>
                </a:lnTo>
                <a:cubicBezTo>
                  <a:pt x="120277" y="360867"/>
                  <a:pt x="124542" y="364657"/>
                  <a:pt x="129693" y="364657"/>
                </a:cubicBezTo>
                <a:cubicBezTo>
                  <a:pt x="134844" y="364657"/>
                  <a:pt x="139110" y="360867"/>
                  <a:pt x="139360" y="355849"/>
                </a:cubicBezTo>
                <a:lnTo>
                  <a:pt x="139496" y="355849"/>
                </a:lnTo>
                <a:lnTo>
                  <a:pt x="146499" y="265212"/>
                </a:lnTo>
                <a:lnTo>
                  <a:pt x="162205" y="265212"/>
                </a:lnTo>
                <a:lnTo>
                  <a:pt x="169208" y="355849"/>
                </a:lnTo>
                <a:lnTo>
                  <a:pt x="170058" y="355849"/>
                </a:lnTo>
                <a:cubicBezTo>
                  <a:pt x="170058" y="361523"/>
                  <a:pt x="174658" y="366123"/>
                  <a:pt x="180333" y="366123"/>
                </a:cubicBezTo>
                <a:cubicBezTo>
                  <a:pt x="186008" y="366123"/>
                  <a:pt x="190607" y="361523"/>
                  <a:pt x="190608" y="355849"/>
                </a:cubicBezTo>
                <a:lnTo>
                  <a:pt x="186683" y="308346"/>
                </a:lnTo>
                <a:cubicBezTo>
                  <a:pt x="192027" y="316916"/>
                  <a:pt x="199666" y="323840"/>
                  <a:pt x="208785" y="328393"/>
                </a:cubicBezTo>
                <a:lnTo>
                  <a:pt x="217444" y="307686"/>
                </a:lnTo>
                <a:cubicBezTo>
                  <a:pt x="205579" y="301086"/>
                  <a:pt x="197955" y="288308"/>
                  <a:pt x="197955" y="273750"/>
                </a:cubicBezTo>
                <a:cubicBezTo>
                  <a:pt x="197955" y="266431"/>
                  <a:pt x="199882" y="259562"/>
                  <a:pt x="203817" y="253955"/>
                </a:cubicBezTo>
                <a:cubicBezTo>
                  <a:pt x="208490" y="253745"/>
                  <a:pt x="212042" y="249786"/>
                  <a:pt x="212042" y="244996"/>
                </a:cubicBezTo>
                <a:lnTo>
                  <a:pt x="211606" y="243945"/>
                </a:lnTo>
                <a:cubicBezTo>
                  <a:pt x="218097" y="237493"/>
                  <a:pt x="226973" y="233664"/>
                  <a:pt x="236756" y="233348"/>
                </a:cubicBezTo>
                <a:lnTo>
                  <a:pt x="236756" y="238629"/>
                </a:lnTo>
                <a:lnTo>
                  <a:pt x="242962" y="233791"/>
                </a:lnTo>
                <a:lnTo>
                  <a:pt x="247926" y="234793"/>
                </a:lnTo>
                <a:lnTo>
                  <a:pt x="250950" y="227563"/>
                </a:lnTo>
                <a:lnTo>
                  <a:pt x="256491" y="223243"/>
                </a:lnTo>
                <a:lnTo>
                  <a:pt x="253675" y="221047"/>
                </a:lnTo>
                <a:lnTo>
                  <a:pt x="254536" y="218986"/>
                </a:lnTo>
                <a:cubicBezTo>
                  <a:pt x="253135" y="218491"/>
                  <a:pt x="251706" y="218065"/>
                  <a:pt x="250114" y="218271"/>
                </a:cubicBezTo>
                <a:lnTo>
                  <a:pt x="236756" y="207856"/>
                </a:lnTo>
                <a:lnTo>
                  <a:pt x="236756" y="216285"/>
                </a:lnTo>
                <a:cubicBezTo>
                  <a:pt x="226121" y="216381"/>
                  <a:pt x="216148" y="219240"/>
                  <a:pt x="207972" y="224974"/>
                </a:cubicBezTo>
                <a:lnTo>
                  <a:pt x="201603" y="191292"/>
                </a:lnTo>
                <a:lnTo>
                  <a:pt x="202547" y="191531"/>
                </a:lnTo>
                <a:lnTo>
                  <a:pt x="198117" y="168853"/>
                </a:lnTo>
                <a:lnTo>
                  <a:pt x="186971" y="165783"/>
                </a:lnTo>
                <a:lnTo>
                  <a:pt x="186998" y="166126"/>
                </a:lnTo>
                <a:close/>
                <a:moveTo>
                  <a:pt x="321824" y="108737"/>
                </a:moveTo>
                <a:cubicBezTo>
                  <a:pt x="308043" y="108737"/>
                  <a:pt x="296871" y="119909"/>
                  <a:pt x="296871" y="133690"/>
                </a:cubicBezTo>
                <a:cubicBezTo>
                  <a:pt x="296871" y="147471"/>
                  <a:pt x="308043" y="158644"/>
                  <a:pt x="321824" y="158644"/>
                </a:cubicBezTo>
                <a:cubicBezTo>
                  <a:pt x="335606" y="158644"/>
                  <a:pt x="346778" y="147471"/>
                  <a:pt x="346778" y="133690"/>
                </a:cubicBezTo>
                <a:cubicBezTo>
                  <a:pt x="346778" y="119909"/>
                  <a:pt x="335606" y="108737"/>
                  <a:pt x="321824" y="108737"/>
                </a:cubicBezTo>
                <a:close/>
                <a:moveTo>
                  <a:pt x="153912" y="103385"/>
                </a:moveTo>
                <a:cubicBezTo>
                  <a:pt x="140131" y="103385"/>
                  <a:pt x="128959" y="114557"/>
                  <a:pt x="128959" y="128338"/>
                </a:cubicBezTo>
                <a:cubicBezTo>
                  <a:pt x="128959" y="142120"/>
                  <a:pt x="140131" y="153292"/>
                  <a:pt x="153912" y="153292"/>
                </a:cubicBezTo>
                <a:cubicBezTo>
                  <a:pt x="167693" y="153292"/>
                  <a:pt x="178866" y="142120"/>
                  <a:pt x="178866" y="128338"/>
                </a:cubicBezTo>
                <a:cubicBezTo>
                  <a:pt x="178866" y="114557"/>
                  <a:pt x="167693" y="103385"/>
                  <a:pt x="153912" y="103385"/>
                </a:cubicBezTo>
                <a:close/>
                <a:moveTo>
                  <a:pt x="240507" y="0"/>
                </a:moveTo>
                <a:cubicBezTo>
                  <a:pt x="373335" y="0"/>
                  <a:pt x="481014" y="107679"/>
                  <a:pt x="481014" y="240507"/>
                </a:cubicBezTo>
                <a:cubicBezTo>
                  <a:pt x="481014" y="373335"/>
                  <a:pt x="373335" y="481014"/>
                  <a:pt x="240507" y="481014"/>
                </a:cubicBezTo>
                <a:cubicBezTo>
                  <a:pt x="107679" y="481014"/>
                  <a:pt x="0" y="373335"/>
                  <a:pt x="0" y="240507"/>
                </a:cubicBezTo>
                <a:cubicBezTo>
                  <a:pt x="0" y="107679"/>
                  <a:pt x="107679" y="0"/>
                  <a:pt x="24050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联系 44"/>
          <p:cNvSpPr/>
          <p:nvPr/>
        </p:nvSpPr>
        <p:spPr>
          <a:xfrm>
            <a:off x="5801934" y="2675399"/>
            <a:ext cx="551230" cy="551232"/>
          </a:xfrm>
          <a:custGeom>
            <a:avLst/>
            <a:gdLst/>
            <a:ahLst/>
            <a:cxnLst/>
            <a:rect l="l" t="t" r="r" b="b"/>
            <a:pathLst>
              <a:path w="481014" h="481014">
                <a:moveTo>
                  <a:pt x="220643" y="207029"/>
                </a:moveTo>
                <a:lnTo>
                  <a:pt x="221056" y="207143"/>
                </a:lnTo>
                <a:lnTo>
                  <a:pt x="220643" y="207143"/>
                </a:lnTo>
                <a:close/>
                <a:moveTo>
                  <a:pt x="208023" y="185195"/>
                </a:moveTo>
                <a:lnTo>
                  <a:pt x="214607" y="235265"/>
                </a:lnTo>
                <a:cubicBezTo>
                  <a:pt x="212275" y="235037"/>
                  <a:pt x="209943" y="251270"/>
                  <a:pt x="207611" y="251041"/>
                </a:cubicBezTo>
                <a:lnTo>
                  <a:pt x="201438" y="235265"/>
                </a:lnTo>
                <a:close/>
                <a:moveTo>
                  <a:pt x="207237" y="183083"/>
                </a:moveTo>
                <a:lnTo>
                  <a:pt x="207054" y="183745"/>
                </a:lnTo>
                <a:lnTo>
                  <a:pt x="176482" y="192166"/>
                </a:lnTo>
                <a:lnTo>
                  <a:pt x="176507" y="191845"/>
                </a:lnTo>
                <a:lnTo>
                  <a:pt x="168446" y="194066"/>
                </a:lnTo>
                <a:lnTo>
                  <a:pt x="167677" y="197417"/>
                </a:lnTo>
                <a:lnTo>
                  <a:pt x="166928" y="197287"/>
                </a:lnTo>
                <a:lnTo>
                  <a:pt x="154405" y="263515"/>
                </a:lnTo>
                <a:lnTo>
                  <a:pt x="154666" y="263560"/>
                </a:lnTo>
                <a:lnTo>
                  <a:pt x="153682" y="265935"/>
                </a:lnTo>
                <a:cubicBezTo>
                  <a:pt x="153682" y="270827"/>
                  <a:pt x="157648" y="274793"/>
                  <a:pt x="162540" y="274793"/>
                </a:cubicBezTo>
                <a:cubicBezTo>
                  <a:pt x="167432" y="274793"/>
                  <a:pt x="171398" y="270827"/>
                  <a:pt x="171398" y="265935"/>
                </a:cubicBezTo>
                <a:cubicBezTo>
                  <a:pt x="171398" y="265515"/>
                  <a:pt x="171369" y="265101"/>
                  <a:pt x="170908" y="264752"/>
                </a:cubicBezTo>
                <a:lnTo>
                  <a:pt x="175771" y="212581"/>
                </a:lnTo>
                <a:lnTo>
                  <a:pt x="176227" y="212465"/>
                </a:lnTo>
                <a:lnTo>
                  <a:pt x="176233" y="212488"/>
                </a:lnTo>
                <a:lnTo>
                  <a:pt x="187887" y="209278"/>
                </a:lnTo>
                <a:lnTo>
                  <a:pt x="174688" y="369015"/>
                </a:lnTo>
                <a:lnTo>
                  <a:pt x="175942" y="369014"/>
                </a:lnTo>
                <a:cubicBezTo>
                  <a:pt x="176176" y="373704"/>
                  <a:pt x="180163" y="377246"/>
                  <a:pt x="184977" y="377246"/>
                </a:cubicBezTo>
                <a:cubicBezTo>
                  <a:pt x="189791" y="377246"/>
                  <a:pt x="193777" y="373704"/>
                  <a:pt x="194011" y="369015"/>
                </a:cubicBezTo>
                <a:lnTo>
                  <a:pt x="194138" y="369015"/>
                </a:lnTo>
                <a:lnTo>
                  <a:pt x="200683" y="284307"/>
                </a:lnTo>
                <a:lnTo>
                  <a:pt x="215362" y="284308"/>
                </a:lnTo>
                <a:lnTo>
                  <a:pt x="221906" y="369015"/>
                </a:lnTo>
                <a:lnTo>
                  <a:pt x="222701" y="369015"/>
                </a:lnTo>
                <a:cubicBezTo>
                  <a:pt x="222701" y="374318"/>
                  <a:pt x="227000" y="378617"/>
                  <a:pt x="232304" y="378617"/>
                </a:cubicBezTo>
                <a:cubicBezTo>
                  <a:pt x="237607" y="378617"/>
                  <a:pt x="241906" y="374318"/>
                  <a:pt x="241906" y="369015"/>
                </a:cubicBezTo>
                <a:lnTo>
                  <a:pt x="228705" y="209250"/>
                </a:lnTo>
                <a:lnTo>
                  <a:pt x="236650" y="211438"/>
                </a:lnTo>
                <a:lnTo>
                  <a:pt x="236683" y="211307"/>
                </a:lnTo>
                <a:lnTo>
                  <a:pt x="239854" y="212108"/>
                </a:lnTo>
                <a:lnTo>
                  <a:pt x="244712" y="264231"/>
                </a:lnTo>
                <a:cubicBezTo>
                  <a:pt x="244252" y="264580"/>
                  <a:pt x="244222" y="264994"/>
                  <a:pt x="244222" y="265414"/>
                </a:cubicBezTo>
                <a:cubicBezTo>
                  <a:pt x="244222" y="270306"/>
                  <a:pt x="248188" y="274272"/>
                  <a:pt x="253080" y="274272"/>
                </a:cubicBezTo>
                <a:cubicBezTo>
                  <a:pt x="257972" y="274272"/>
                  <a:pt x="261938" y="270306"/>
                  <a:pt x="261938" y="265414"/>
                </a:cubicBezTo>
                <a:lnTo>
                  <a:pt x="260954" y="263039"/>
                </a:lnTo>
                <a:lnTo>
                  <a:pt x="261215" y="262994"/>
                </a:lnTo>
                <a:lnTo>
                  <a:pt x="252182" y="215223"/>
                </a:lnTo>
                <a:lnTo>
                  <a:pt x="253065" y="215446"/>
                </a:lnTo>
                <a:lnTo>
                  <a:pt x="248924" y="194252"/>
                </a:lnTo>
                <a:lnTo>
                  <a:pt x="238508" y="191383"/>
                </a:lnTo>
                <a:lnTo>
                  <a:pt x="238533" y="191703"/>
                </a:lnTo>
                <a:close/>
                <a:moveTo>
                  <a:pt x="207611" y="133067"/>
                </a:moveTo>
                <a:cubicBezTo>
                  <a:pt x="194731" y="133067"/>
                  <a:pt x="184290" y="143508"/>
                  <a:pt x="184290" y="156388"/>
                </a:cubicBezTo>
                <a:cubicBezTo>
                  <a:pt x="184290" y="169268"/>
                  <a:pt x="194731" y="179709"/>
                  <a:pt x="207611" y="179709"/>
                </a:cubicBezTo>
                <a:cubicBezTo>
                  <a:pt x="220491" y="179709"/>
                  <a:pt x="230932" y="169268"/>
                  <a:pt x="230932" y="156388"/>
                </a:cubicBezTo>
                <a:cubicBezTo>
                  <a:pt x="230932" y="143508"/>
                  <a:pt x="220491" y="133067"/>
                  <a:pt x="207611" y="133067"/>
                </a:cubicBezTo>
                <a:close/>
                <a:moveTo>
                  <a:pt x="267299" y="78447"/>
                </a:moveTo>
                <a:cubicBezTo>
                  <a:pt x="259365" y="78447"/>
                  <a:pt x="252932" y="84879"/>
                  <a:pt x="252932" y="92814"/>
                </a:cubicBezTo>
                <a:lnTo>
                  <a:pt x="252932" y="150280"/>
                </a:lnTo>
                <a:cubicBezTo>
                  <a:pt x="252932" y="158214"/>
                  <a:pt x="259365" y="164647"/>
                  <a:pt x="267299" y="164647"/>
                </a:cubicBezTo>
                <a:lnTo>
                  <a:pt x="269002" y="164647"/>
                </a:lnTo>
                <a:lnTo>
                  <a:pt x="253595" y="184539"/>
                </a:lnTo>
                <a:lnTo>
                  <a:pt x="288170" y="164647"/>
                </a:lnTo>
                <a:lnTo>
                  <a:pt x="349961" y="164647"/>
                </a:lnTo>
                <a:cubicBezTo>
                  <a:pt x="357896" y="164647"/>
                  <a:pt x="364328" y="158214"/>
                  <a:pt x="364328" y="150280"/>
                </a:cubicBezTo>
                <a:lnTo>
                  <a:pt x="364328" y="92814"/>
                </a:lnTo>
                <a:cubicBezTo>
                  <a:pt x="364328" y="84879"/>
                  <a:pt x="357896" y="78447"/>
                  <a:pt x="349961" y="78447"/>
                </a:cubicBezTo>
                <a:close/>
                <a:moveTo>
                  <a:pt x="240507" y="0"/>
                </a:moveTo>
                <a:cubicBezTo>
                  <a:pt x="373335" y="0"/>
                  <a:pt x="481014" y="107679"/>
                  <a:pt x="481014" y="240507"/>
                </a:cubicBezTo>
                <a:cubicBezTo>
                  <a:pt x="481014" y="373335"/>
                  <a:pt x="373335" y="481014"/>
                  <a:pt x="240507" y="481014"/>
                </a:cubicBezTo>
                <a:cubicBezTo>
                  <a:pt x="107679" y="481014"/>
                  <a:pt x="0" y="373335"/>
                  <a:pt x="0" y="240507"/>
                </a:cubicBezTo>
                <a:cubicBezTo>
                  <a:pt x="0" y="107679"/>
                  <a:pt x="107679" y="0"/>
                  <a:pt x="24050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26702" y="3852450"/>
            <a:ext cx="553050" cy="551231"/>
            <a:chOff x="4755289" y="3440757"/>
            <a:chExt cx="553050" cy="55123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流程图: 联系 43"/>
            <p:cNvSpPr/>
            <p:nvPr/>
          </p:nvSpPr>
          <p:spPr>
            <a:xfrm>
              <a:off x="4755289" y="3440757"/>
              <a:ext cx="553050" cy="551231"/>
            </a:xfrm>
            <a:custGeom>
              <a:avLst/>
              <a:gdLst/>
              <a:ahLst/>
              <a:cxnLst/>
              <a:rect l="l" t="t" r="r" b="b"/>
              <a:pathLst>
                <a:path w="481014" h="481014">
                  <a:moveTo>
                    <a:pt x="249625" y="309120"/>
                  </a:moveTo>
                  <a:lnTo>
                    <a:pt x="249625" y="396233"/>
                  </a:lnTo>
                  <a:lnTo>
                    <a:pt x="281495" y="396233"/>
                  </a:lnTo>
                  <a:lnTo>
                    <a:pt x="281495" y="309120"/>
                  </a:lnTo>
                  <a:close/>
                  <a:moveTo>
                    <a:pt x="298493" y="275833"/>
                  </a:moveTo>
                  <a:lnTo>
                    <a:pt x="298493" y="394108"/>
                  </a:lnTo>
                  <a:lnTo>
                    <a:pt x="321865" y="394108"/>
                  </a:lnTo>
                  <a:lnTo>
                    <a:pt x="321865" y="275833"/>
                  </a:lnTo>
                  <a:close/>
                  <a:moveTo>
                    <a:pt x="343820" y="231922"/>
                  </a:moveTo>
                  <a:lnTo>
                    <a:pt x="343820" y="396233"/>
                  </a:lnTo>
                  <a:lnTo>
                    <a:pt x="367192" y="396233"/>
                  </a:lnTo>
                  <a:lnTo>
                    <a:pt x="367192" y="231922"/>
                  </a:lnTo>
                  <a:close/>
                  <a:moveTo>
                    <a:pt x="183411" y="167436"/>
                  </a:moveTo>
                  <a:lnTo>
                    <a:pt x="183973" y="167591"/>
                  </a:lnTo>
                  <a:lnTo>
                    <a:pt x="183411" y="167590"/>
                  </a:lnTo>
                  <a:close/>
                  <a:moveTo>
                    <a:pt x="166258" y="137758"/>
                  </a:moveTo>
                  <a:lnTo>
                    <a:pt x="175208" y="205816"/>
                  </a:lnTo>
                  <a:cubicBezTo>
                    <a:pt x="172038" y="205505"/>
                    <a:pt x="168868" y="227570"/>
                    <a:pt x="165698" y="227259"/>
                  </a:cubicBezTo>
                  <a:lnTo>
                    <a:pt x="157308" y="205816"/>
                  </a:lnTo>
                  <a:close/>
                  <a:moveTo>
                    <a:pt x="165189" y="134887"/>
                  </a:moveTo>
                  <a:lnTo>
                    <a:pt x="164941" y="135786"/>
                  </a:lnTo>
                  <a:lnTo>
                    <a:pt x="123386" y="147233"/>
                  </a:lnTo>
                  <a:lnTo>
                    <a:pt x="123420" y="146797"/>
                  </a:lnTo>
                  <a:lnTo>
                    <a:pt x="112463" y="149815"/>
                  </a:lnTo>
                  <a:lnTo>
                    <a:pt x="111418" y="154371"/>
                  </a:lnTo>
                  <a:lnTo>
                    <a:pt x="110401" y="154194"/>
                  </a:lnTo>
                  <a:lnTo>
                    <a:pt x="93379" y="244214"/>
                  </a:lnTo>
                  <a:lnTo>
                    <a:pt x="93734" y="244275"/>
                  </a:lnTo>
                  <a:lnTo>
                    <a:pt x="92396" y="247504"/>
                  </a:lnTo>
                  <a:cubicBezTo>
                    <a:pt x="92396" y="254153"/>
                    <a:pt x="97787" y="259543"/>
                    <a:pt x="104436" y="259543"/>
                  </a:cubicBezTo>
                  <a:cubicBezTo>
                    <a:pt x="111086" y="259543"/>
                    <a:pt x="116476" y="254153"/>
                    <a:pt x="116476" y="247504"/>
                  </a:cubicBezTo>
                  <a:cubicBezTo>
                    <a:pt x="116476" y="246932"/>
                    <a:pt x="116436" y="246369"/>
                    <a:pt x="115810" y="245896"/>
                  </a:cubicBezTo>
                  <a:lnTo>
                    <a:pt x="122420" y="174982"/>
                  </a:lnTo>
                  <a:lnTo>
                    <a:pt x="123040" y="174825"/>
                  </a:lnTo>
                  <a:lnTo>
                    <a:pt x="123048" y="174855"/>
                  </a:lnTo>
                  <a:lnTo>
                    <a:pt x="138889" y="170492"/>
                  </a:lnTo>
                  <a:lnTo>
                    <a:pt x="120948" y="387614"/>
                  </a:lnTo>
                  <a:lnTo>
                    <a:pt x="122652" y="387614"/>
                  </a:lnTo>
                  <a:cubicBezTo>
                    <a:pt x="122971" y="393988"/>
                    <a:pt x="128389" y="398803"/>
                    <a:pt x="134933" y="398803"/>
                  </a:cubicBezTo>
                  <a:cubicBezTo>
                    <a:pt x="141476" y="398803"/>
                    <a:pt x="146895" y="393988"/>
                    <a:pt x="147213" y="387614"/>
                  </a:cubicBezTo>
                  <a:lnTo>
                    <a:pt x="147385" y="387614"/>
                  </a:lnTo>
                  <a:lnTo>
                    <a:pt x="156281" y="272476"/>
                  </a:lnTo>
                  <a:lnTo>
                    <a:pt x="176233" y="272476"/>
                  </a:lnTo>
                  <a:lnTo>
                    <a:pt x="185128" y="387614"/>
                  </a:lnTo>
                  <a:lnTo>
                    <a:pt x="186209" y="387614"/>
                  </a:lnTo>
                  <a:cubicBezTo>
                    <a:pt x="186209" y="394822"/>
                    <a:pt x="192053" y="400666"/>
                    <a:pt x="199261" y="400666"/>
                  </a:cubicBezTo>
                  <a:cubicBezTo>
                    <a:pt x="206470" y="400666"/>
                    <a:pt x="212313" y="394823"/>
                    <a:pt x="212313" y="387614"/>
                  </a:cubicBezTo>
                  <a:lnTo>
                    <a:pt x="194370" y="170455"/>
                  </a:lnTo>
                  <a:lnTo>
                    <a:pt x="205168" y="173429"/>
                  </a:lnTo>
                  <a:lnTo>
                    <a:pt x="205214" y="173251"/>
                  </a:lnTo>
                  <a:lnTo>
                    <a:pt x="209524" y="174340"/>
                  </a:lnTo>
                  <a:lnTo>
                    <a:pt x="216127" y="245187"/>
                  </a:lnTo>
                  <a:cubicBezTo>
                    <a:pt x="215501" y="245661"/>
                    <a:pt x="215461" y="246224"/>
                    <a:pt x="215461" y="246795"/>
                  </a:cubicBezTo>
                  <a:cubicBezTo>
                    <a:pt x="215461" y="253445"/>
                    <a:pt x="220852" y="258835"/>
                    <a:pt x="227501" y="258835"/>
                  </a:cubicBezTo>
                  <a:cubicBezTo>
                    <a:pt x="234151" y="258835"/>
                    <a:pt x="239541" y="253445"/>
                    <a:pt x="239541" y="246796"/>
                  </a:cubicBezTo>
                  <a:lnTo>
                    <a:pt x="238204" y="243567"/>
                  </a:lnTo>
                  <a:lnTo>
                    <a:pt x="238558" y="243506"/>
                  </a:lnTo>
                  <a:lnTo>
                    <a:pt x="226281" y="178574"/>
                  </a:lnTo>
                  <a:lnTo>
                    <a:pt x="227481" y="178877"/>
                  </a:lnTo>
                  <a:lnTo>
                    <a:pt x="221852" y="150069"/>
                  </a:lnTo>
                  <a:lnTo>
                    <a:pt x="207694" y="146169"/>
                  </a:lnTo>
                  <a:lnTo>
                    <a:pt x="207728" y="146604"/>
                  </a:lnTo>
                  <a:close/>
                  <a:moveTo>
                    <a:pt x="165698" y="66903"/>
                  </a:moveTo>
                  <a:cubicBezTo>
                    <a:pt x="148192" y="66903"/>
                    <a:pt x="134000" y="81095"/>
                    <a:pt x="134000" y="98602"/>
                  </a:cubicBezTo>
                  <a:cubicBezTo>
                    <a:pt x="134000" y="116109"/>
                    <a:pt x="148192" y="130301"/>
                    <a:pt x="165698" y="130301"/>
                  </a:cubicBezTo>
                  <a:cubicBezTo>
                    <a:pt x="183205" y="130301"/>
                    <a:pt x="197397" y="116109"/>
                    <a:pt x="197397" y="98602"/>
                  </a:cubicBezTo>
                  <a:cubicBezTo>
                    <a:pt x="197397" y="81095"/>
                    <a:pt x="183205" y="66903"/>
                    <a:pt x="165698" y="66903"/>
                  </a:cubicBezTo>
                  <a:close/>
                  <a:moveTo>
                    <a:pt x="240507" y="0"/>
                  </a:moveTo>
                  <a:cubicBezTo>
                    <a:pt x="373335" y="0"/>
                    <a:pt x="481014" y="107679"/>
                    <a:pt x="481014" y="240507"/>
                  </a:cubicBezTo>
                  <a:cubicBezTo>
                    <a:pt x="481014" y="373335"/>
                    <a:pt x="373335" y="481014"/>
                    <a:pt x="240507" y="481014"/>
                  </a:cubicBezTo>
                  <a:cubicBezTo>
                    <a:pt x="107679" y="481014"/>
                    <a:pt x="0" y="373335"/>
                    <a:pt x="0" y="240507"/>
                  </a:cubicBezTo>
                  <a:cubicBezTo>
                    <a:pt x="0" y="107679"/>
                    <a:pt x="107679" y="0"/>
                    <a:pt x="240507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5050007" y="3671801"/>
              <a:ext cx="107335" cy="78228"/>
            </a:xfrm>
            <a:prstGeom prst="straightConnector1">
              <a:avLst/>
            </a:prstGeom>
            <a:grpFill/>
            <a:ln>
              <a:solidFill>
                <a:srgbClr val="FFF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5059682" y="3101102"/>
            <a:ext cx="2041192" cy="2043012"/>
            <a:chOff x="5188269" y="2689409"/>
            <a:chExt cx="2041192" cy="20430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等腰三角形 2"/>
            <p:cNvSpPr/>
            <p:nvPr/>
          </p:nvSpPr>
          <p:spPr>
            <a:xfrm>
              <a:off x="5188269" y="2689409"/>
              <a:ext cx="2041192" cy="2043012"/>
            </a:xfrm>
            <a:custGeom>
              <a:avLst/>
              <a:gdLst/>
              <a:ahLst/>
              <a:cxnLst/>
              <a:rect l="l" t="t" r="r" b="b"/>
              <a:pathLst>
                <a:path w="6461564" h="6470705">
                  <a:moveTo>
                    <a:pt x="4063682" y="6470705"/>
                  </a:moveTo>
                  <a:lnTo>
                    <a:pt x="4917365" y="5014948"/>
                  </a:lnTo>
                  <a:lnTo>
                    <a:pt x="6458422" y="4111244"/>
                  </a:lnTo>
                  <a:cubicBezTo>
                    <a:pt x="6178496" y="3919253"/>
                    <a:pt x="5997134" y="3607461"/>
                    <a:pt x="5997134" y="3255671"/>
                  </a:cubicBezTo>
                  <a:cubicBezTo>
                    <a:pt x="5997134" y="2902551"/>
                    <a:pt x="6179870" y="2589733"/>
                    <a:pt x="6461564" y="2397880"/>
                  </a:cubicBezTo>
                  <a:lnTo>
                    <a:pt x="4963992" y="1519676"/>
                  </a:lnTo>
                  <a:lnTo>
                    <a:pt x="4072826" y="0"/>
                  </a:lnTo>
                  <a:cubicBezTo>
                    <a:pt x="3880973" y="281694"/>
                    <a:pt x="3568155" y="464430"/>
                    <a:pt x="3215035" y="464430"/>
                  </a:cubicBezTo>
                  <a:cubicBezTo>
                    <a:pt x="2863245" y="464430"/>
                    <a:pt x="2551453" y="283068"/>
                    <a:pt x="2359462" y="3142"/>
                  </a:cubicBezTo>
                  <a:lnTo>
                    <a:pt x="1447587" y="1558132"/>
                  </a:lnTo>
                  <a:lnTo>
                    <a:pt x="3141" y="2405182"/>
                  </a:lnTo>
                  <a:cubicBezTo>
                    <a:pt x="283067" y="2597173"/>
                    <a:pt x="464429" y="2908965"/>
                    <a:pt x="464429" y="3260755"/>
                  </a:cubicBezTo>
                  <a:cubicBezTo>
                    <a:pt x="464429" y="3613875"/>
                    <a:pt x="281693" y="3926693"/>
                    <a:pt x="0" y="4118546"/>
                  </a:cubicBezTo>
                  <a:lnTo>
                    <a:pt x="1482687" y="4988021"/>
                  </a:lnTo>
                  <a:lnTo>
                    <a:pt x="2350318" y="6467563"/>
                  </a:lnTo>
                  <a:cubicBezTo>
                    <a:pt x="2542309" y="6187637"/>
                    <a:pt x="2854101" y="6006275"/>
                    <a:pt x="3205891" y="6006275"/>
                  </a:cubicBezTo>
                  <a:cubicBezTo>
                    <a:pt x="3559011" y="6006275"/>
                    <a:pt x="3871829" y="6189011"/>
                    <a:pt x="4063682" y="64707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352905" y="3429000"/>
              <a:ext cx="1620957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应用领域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1974" y="550421"/>
            <a:ext cx="27109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89525" y="1554480"/>
            <a:ext cx="2188845" cy="953135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r" defTabSz="6851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基于典型的配送中心业务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1151255" y="3649980"/>
            <a:ext cx="3141345" cy="953135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r" defTabSz="6851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以仓储作业技术的整合为主要目标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 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7920806" y="3624483"/>
            <a:ext cx="2304256" cy="953135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r" defTabSz="6851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以仓储业的经营决策为重点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 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5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31974" y="550421"/>
            <a:ext cx="44500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效率提升及改变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3864293" y="3478213"/>
            <a:ext cx="3906837" cy="1319212"/>
            <a:chOff x="2284760" y="2190174"/>
            <a:chExt cx="5065712" cy="2274211"/>
          </a:xfrm>
        </p:grpSpPr>
        <p:grpSp>
          <p:nvGrpSpPr>
            <p:cNvPr id="57383" name="组合 13"/>
            <p:cNvGrpSpPr/>
            <p:nvPr/>
          </p:nvGrpSpPr>
          <p:grpSpPr>
            <a:xfrm>
              <a:off x="5310533" y="3572887"/>
              <a:ext cx="1600084" cy="891379"/>
              <a:chOff x="6967686" y="4164310"/>
              <a:chExt cx="1599608" cy="891379"/>
            </a:xfrm>
          </p:grpSpPr>
          <p:pic>
            <p:nvPicPr>
              <p:cNvPr id="57405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67686" y="4164310"/>
                <a:ext cx="628650" cy="7048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7406" name="TextBox 33"/>
              <p:cNvSpPr txBox="1"/>
              <p:nvPr/>
            </p:nvSpPr>
            <p:spPr>
              <a:xfrm>
                <a:off x="7379425" y="4607265"/>
                <a:ext cx="1187869" cy="4484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RFID采集器</a:t>
                </a:r>
                <a:endPara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7384" name="Picture 6" descr="C:\Users\elven\Desktop\新建文件夹 (2)\d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1460" y="2858512"/>
              <a:ext cx="952500" cy="576262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6" name="直接箭头连接符 65"/>
            <p:cNvCxnSpPr/>
            <p:nvPr/>
          </p:nvCxnSpPr>
          <p:spPr>
            <a:xfrm flipH="1">
              <a:off x="3373651" y="3194548"/>
              <a:ext cx="6278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 flipH="1">
              <a:off x="4118790" y="3413486"/>
              <a:ext cx="57635" cy="3147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>
              <a:off x="4785711" y="3342331"/>
              <a:ext cx="524892" cy="5829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820704" y="2838775"/>
              <a:ext cx="868643" cy="525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WMS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65362" y="2190174"/>
              <a:ext cx="874819" cy="525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SAP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75654" y="2611628"/>
              <a:ext cx="874818" cy="525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MES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5654" y="3046766"/>
              <a:ext cx="874818" cy="525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VMI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5654" y="3479167"/>
              <a:ext cx="874818" cy="525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SPD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75" name="直接箭头连接符 74"/>
            <p:cNvCxnSpPr>
              <a:endCxn id="71" idx="1"/>
            </p:cNvCxnSpPr>
            <p:nvPr/>
          </p:nvCxnSpPr>
          <p:spPr>
            <a:xfrm flipV="1">
              <a:off x="5689347" y="2455635"/>
              <a:ext cx="776015" cy="3831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>
              <a:endCxn id="72" idx="1"/>
            </p:cNvCxnSpPr>
            <p:nvPr/>
          </p:nvCxnSpPr>
          <p:spPr>
            <a:xfrm flipV="1">
              <a:off x="5689347" y="2877089"/>
              <a:ext cx="786307" cy="738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>
              <a:endCxn id="73" idx="1"/>
            </p:cNvCxnSpPr>
            <p:nvPr/>
          </p:nvCxnSpPr>
          <p:spPr>
            <a:xfrm>
              <a:off x="5689347" y="3063186"/>
              <a:ext cx="786307" cy="2490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>
              <a:endCxn id="74" idx="1"/>
            </p:cNvCxnSpPr>
            <p:nvPr/>
          </p:nvCxnSpPr>
          <p:spPr>
            <a:xfrm>
              <a:off x="5689347" y="3197286"/>
              <a:ext cx="786307" cy="54734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397" name="组合 14"/>
            <p:cNvGrpSpPr/>
            <p:nvPr/>
          </p:nvGrpSpPr>
          <p:grpSpPr>
            <a:xfrm>
              <a:off x="3707162" y="3625272"/>
              <a:ext cx="1006491" cy="839113"/>
              <a:chOff x="5796136" y="4117969"/>
              <a:chExt cx="1007342" cy="839494"/>
            </a:xfrm>
          </p:grpSpPr>
          <p:grpSp>
            <p:nvGrpSpPr>
              <p:cNvPr id="57401" name="组合 33"/>
              <p:cNvGrpSpPr/>
              <p:nvPr/>
            </p:nvGrpSpPr>
            <p:grpSpPr>
              <a:xfrm>
                <a:off x="5796136" y="4117969"/>
                <a:ext cx="1007342" cy="839494"/>
                <a:chOff x="5896668" y="4118687"/>
                <a:chExt cx="1007342" cy="838877"/>
              </a:xfrm>
            </p:grpSpPr>
            <p:sp>
              <p:nvSpPr>
                <p:cNvPr id="57403" name="Picture 8" descr="C:\Users\elven\Desktop\新建文件夹 (2)\zhenda.png"/>
                <p:cNvSpPr>
                  <a:spLocks noChangeAspect="1"/>
                </p:cNvSpPr>
                <p:nvPr/>
              </p:nvSpPr>
              <p:spPr>
                <a:xfrm>
                  <a:off x="6021211" y="4118687"/>
                  <a:ext cx="830351" cy="6231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endParaRPr lang="zh-CN" altLang="en-US" sz="23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404" name="TextBox 33"/>
                <p:cNvSpPr txBox="1"/>
                <p:nvPr/>
              </p:nvSpPr>
              <p:spPr>
                <a:xfrm>
                  <a:off x="5896668" y="4509434"/>
                  <a:ext cx="1007342" cy="4481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lang="en-US" altLang="zh-CN" sz="11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RFID标签</a:t>
                  </a:r>
                  <a:endPara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57402" name="Picture 68" descr="C:\Users\tgm\AppData\Roaming\Tencent\Users\120371382\QQ\WinTemp\RichOle\D3KJAHK7%RLPX(ELRIN84U5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6209" y="4221088"/>
                <a:ext cx="540791" cy="34049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7398" name="组合 29"/>
            <p:cNvGrpSpPr/>
            <p:nvPr/>
          </p:nvGrpSpPr>
          <p:grpSpPr>
            <a:xfrm>
              <a:off x="2284760" y="2304475"/>
              <a:ext cx="1401762" cy="1558026"/>
              <a:chOff x="3941763" y="2895600"/>
              <a:chExt cx="1401762" cy="1557428"/>
            </a:xfrm>
          </p:grpSpPr>
          <p:pic>
            <p:nvPicPr>
              <p:cNvPr id="57399" name="Picture 5" descr="C:\Users\elven\Desktop\新建文件夹 (2)\wifi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1763" y="2895600"/>
                <a:ext cx="1401762" cy="12319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7400" name="TextBox 33"/>
              <p:cNvSpPr txBox="1"/>
              <p:nvPr/>
            </p:nvSpPr>
            <p:spPr>
              <a:xfrm>
                <a:off x="4355499" y="4004138"/>
                <a:ext cx="627808" cy="448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WIFI</a:t>
                </a:r>
                <a:endPara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686243" y="1484313"/>
            <a:ext cx="2711450" cy="1547812"/>
            <a:chOff x="179512" y="873076"/>
            <a:chExt cx="2779712" cy="1547812"/>
          </a:xfrm>
        </p:grpSpPr>
        <p:sp>
          <p:nvSpPr>
            <p:cNvPr id="82" name="圆角矩形 81"/>
            <p:cNvSpPr/>
            <p:nvPr/>
          </p:nvSpPr>
          <p:spPr bwMode="auto">
            <a:xfrm>
              <a:off x="179512" y="873076"/>
              <a:ext cx="2779712" cy="15478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381" name="TextBox 17"/>
            <p:cNvSpPr txBox="1"/>
            <p:nvPr/>
          </p:nvSpPr>
          <p:spPr>
            <a:xfrm>
              <a:off x="327281" y="1881659"/>
              <a:ext cx="2610456" cy="5175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精准库位管理</a:t>
              </a:r>
              <a:r>
                <a:rPr lang="en-US" altLang="zh-CN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提升空间利用率</a:t>
              </a:r>
              <a:endParaRPr lang="zh-CN" altLang="en-US" sz="1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11%-18%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的存货成本</a:t>
              </a:r>
              <a:endPara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7382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568" y="908720"/>
              <a:ext cx="2003222" cy="103620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4"/>
          <p:cNvGrpSpPr/>
          <p:nvPr/>
        </p:nvGrpSpPr>
        <p:grpSpPr>
          <a:xfrm>
            <a:off x="1686243" y="5013325"/>
            <a:ext cx="2779712" cy="1547813"/>
            <a:chOff x="157426" y="4437112"/>
            <a:chExt cx="2779712" cy="1547812"/>
          </a:xfrm>
        </p:grpSpPr>
        <p:pic>
          <p:nvPicPr>
            <p:cNvPr id="57377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269" y="4509120"/>
              <a:ext cx="1514475" cy="7905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4" name="圆角矩形 83"/>
            <p:cNvSpPr/>
            <p:nvPr/>
          </p:nvSpPr>
          <p:spPr bwMode="auto">
            <a:xfrm>
              <a:off x="157426" y="4437112"/>
              <a:ext cx="2779712" cy="15478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379" name="TextBox 17"/>
            <p:cNvSpPr txBox="1"/>
            <p:nvPr/>
          </p:nvSpPr>
          <p:spPr>
            <a:xfrm>
              <a:off x="827351" y="5437237"/>
              <a:ext cx="1428750" cy="5175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先进先出控制</a:t>
              </a:r>
              <a:endParaRPr lang="en-US" altLang="zh-CN" sz="1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有效减少呆废品</a:t>
              </a:r>
              <a:endPara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8"/>
          <p:cNvGrpSpPr/>
          <p:nvPr/>
        </p:nvGrpSpPr>
        <p:grpSpPr>
          <a:xfrm>
            <a:off x="4602480" y="1520825"/>
            <a:ext cx="2779713" cy="1562100"/>
            <a:chOff x="3203848" y="980728"/>
            <a:chExt cx="2779712" cy="1561603"/>
          </a:xfrm>
        </p:grpSpPr>
        <p:pic>
          <p:nvPicPr>
            <p:cNvPr id="57373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70084" y="1001291"/>
              <a:ext cx="1571625" cy="9683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7374" name="组合 85"/>
            <p:cNvGrpSpPr/>
            <p:nvPr/>
          </p:nvGrpSpPr>
          <p:grpSpPr>
            <a:xfrm>
              <a:off x="3203848" y="980728"/>
              <a:ext cx="2779712" cy="1561603"/>
              <a:chOff x="179512" y="873076"/>
              <a:chExt cx="2779712" cy="1561603"/>
            </a:xfrm>
          </p:grpSpPr>
          <p:sp>
            <p:nvSpPr>
              <p:cNvPr id="87" name="圆角矩形 86"/>
              <p:cNvSpPr/>
              <p:nvPr/>
            </p:nvSpPr>
            <p:spPr bwMode="auto">
              <a:xfrm>
                <a:off x="179512" y="873076"/>
                <a:ext cx="2779712" cy="154732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376" name="TextBox 17"/>
              <p:cNvSpPr txBox="1"/>
              <p:nvPr/>
            </p:nvSpPr>
            <p:spPr>
              <a:xfrm>
                <a:off x="503759" y="1917154"/>
                <a:ext cx="2139949" cy="5175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出入库指引提升作业效率</a:t>
                </a:r>
                <a:endParaRPr lang="zh-CN" altLang="en-US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减少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4%-5%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的提货延迟</a:t>
                </a:r>
                <a:endPara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9"/>
          <p:cNvGrpSpPr/>
          <p:nvPr/>
        </p:nvGrpSpPr>
        <p:grpSpPr>
          <a:xfrm>
            <a:off x="7699693" y="1484313"/>
            <a:ext cx="2779712" cy="1598612"/>
            <a:chOff x="6300192" y="945084"/>
            <a:chExt cx="2779711" cy="1598116"/>
          </a:xfrm>
        </p:grpSpPr>
        <p:grpSp>
          <p:nvGrpSpPr>
            <p:cNvPr id="57369" name="组合 89"/>
            <p:cNvGrpSpPr/>
            <p:nvPr/>
          </p:nvGrpSpPr>
          <p:grpSpPr>
            <a:xfrm>
              <a:off x="6300192" y="945084"/>
              <a:ext cx="2779711" cy="1598116"/>
              <a:chOff x="179512" y="873076"/>
              <a:chExt cx="2779711" cy="1598116"/>
            </a:xfrm>
          </p:grpSpPr>
          <p:sp>
            <p:nvSpPr>
              <p:cNvPr id="91" name="圆角矩形 90"/>
              <p:cNvSpPr/>
              <p:nvPr/>
            </p:nvSpPr>
            <p:spPr bwMode="auto">
              <a:xfrm>
                <a:off x="179512" y="873076"/>
                <a:ext cx="2779711" cy="15473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372" name="TextBox 17"/>
              <p:cNvSpPr txBox="1"/>
              <p:nvPr/>
            </p:nvSpPr>
            <p:spPr>
              <a:xfrm>
                <a:off x="574898" y="1953667"/>
                <a:ext cx="2139949" cy="5175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防呆纠错，减少人为失误</a:t>
                </a:r>
                <a:endParaRPr lang="zh-CN" altLang="en-US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减少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11%-18%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的损耗</a:t>
                </a:r>
                <a:endPara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7370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04248" y="1017893"/>
              <a:ext cx="1473572" cy="91540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" name="组合 11"/>
          <p:cNvGrpSpPr/>
          <p:nvPr/>
        </p:nvGrpSpPr>
        <p:grpSpPr>
          <a:xfrm>
            <a:off x="7720330" y="5013325"/>
            <a:ext cx="2727325" cy="1549400"/>
            <a:chOff x="6303578" y="4448780"/>
            <a:chExt cx="2779712" cy="1547812"/>
          </a:xfrm>
        </p:grpSpPr>
        <p:pic>
          <p:nvPicPr>
            <p:cNvPr id="57365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76256" y="4550245"/>
              <a:ext cx="1513180" cy="78837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7366" name="组合 92"/>
            <p:cNvGrpSpPr/>
            <p:nvPr/>
          </p:nvGrpSpPr>
          <p:grpSpPr>
            <a:xfrm>
              <a:off x="6303578" y="4448780"/>
              <a:ext cx="2779712" cy="1547812"/>
              <a:chOff x="179512" y="873076"/>
              <a:chExt cx="2779712" cy="1547812"/>
            </a:xfrm>
          </p:grpSpPr>
          <p:sp>
            <p:nvSpPr>
              <p:cNvPr id="94" name="圆角矩形 93"/>
              <p:cNvSpPr/>
              <p:nvPr/>
            </p:nvSpPr>
            <p:spPr bwMode="auto">
              <a:xfrm>
                <a:off x="179512" y="873076"/>
                <a:ext cx="2779712" cy="15478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368" name="TextBox 17"/>
              <p:cNvSpPr txBox="1"/>
              <p:nvPr/>
            </p:nvSpPr>
            <p:spPr>
              <a:xfrm>
                <a:off x="826709" y="1897550"/>
                <a:ext cx="1428688" cy="5169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提高库存准确性及实时性</a:t>
                </a:r>
                <a:endPara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上箭头 10"/>
          <p:cNvSpPr/>
          <p:nvPr/>
        </p:nvSpPr>
        <p:spPr>
          <a:xfrm>
            <a:off x="5905818" y="3140075"/>
            <a:ext cx="292100" cy="252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353" name="上箭头 99"/>
          <p:cNvSpPr/>
          <p:nvPr/>
        </p:nvSpPr>
        <p:spPr>
          <a:xfrm rot="3399802">
            <a:off x="8055293" y="3163888"/>
            <a:ext cx="292100" cy="2524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/>
          <a:p>
            <a:pPr algn="ctr"/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4" name="上箭头 100"/>
          <p:cNvSpPr/>
          <p:nvPr/>
        </p:nvSpPr>
        <p:spPr>
          <a:xfrm rot="7833257">
            <a:off x="8055293" y="4402138"/>
            <a:ext cx="292100" cy="2524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/>
          <a:p>
            <a:pPr algn="ctr"/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5" name="上箭头 101"/>
          <p:cNvSpPr/>
          <p:nvPr/>
        </p:nvSpPr>
        <p:spPr>
          <a:xfrm rot="10800000">
            <a:off x="5905818" y="4676775"/>
            <a:ext cx="292100" cy="25241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ctr"/>
          <a:p>
            <a:pPr algn="ctr"/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上箭头 102"/>
          <p:cNvSpPr/>
          <p:nvPr/>
        </p:nvSpPr>
        <p:spPr>
          <a:xfrm rot="19599802">
            <a:off x="3532505" y="3270250"/>
            <a:ext cx="292100" cy="252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357" name="上箭头 103"/>
          <p:cNvSpPr/>
          <p:nvPr/>
        </p:nvSpPr>
        <p:spPr>
          <a:xfrm rot="-8366743">
            <a:off x="3532505" y="4508500"/>
            <a:ext cx="290513" cy="25241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ctr"/>
          <a:p>
            <a:pPr algn="ctr"/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"/>
          <p:cNvGrpSpPr/>
          <p:nvPr/>
        </p:nvGrpSpPr>
        <p:grpSpPr>
          <a:xfrm>
            <a:off x="4602480" y="5013325"/>
            <a:ext cx="2779713" cy="1547813"/>
            <a:chOff x="3203575" y="4473575"/>
            <a:chExt cx="2779713" cy="1547813"/>
          </a:xfrm>
        </p:grpSpPr>
        <p:grpSp>
          <p:nvGrpSpPr>
            <p:cNvPr id="57361" name="组合 96"/>
            <p:cNvGrpSpPr/>
            <p:nvPr/>
          </p:nvGrpSpPr>
          <p:grpSpPr>
            <a:xfrm>
              <a:off x="3203575" y="4473575"/>
              <a:ext cx="2779713" cy="1547813"/>
              <a:chOff x="179512" y="873076"/>
              <a:chExt cx="2779712" cy="1547812"/>
            </a:xfrm>
          </p:grpSpPr>
          <p:sp>
            <p:nvSpPr>
              <p:cNvPr id="98" name="圆角矩形 97"/>
              <p:cNvSpPr/>
              <p:nvPr/>
            </p:nvSpPr>
            <p:spPr bwMode="auto">
              <a:xfrm>
                <a:off x="179512" y="873076"/>
                <a:ext cx="2779712" cy="15478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364" name="TextBox 17"/>
              <p:cNvSpPr txBox="1"/>
              <p:nvPr/>
            </p:nvSpPr>
            <p:spPr>
              <a:xfrm>
                <a:off x="827212" y="1897013"/>
                <a:ext cx="1301750" cy="5175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看板管理</a:t>
                </a:r>
                <a:endParaRPr lang="en-US" altLang="zh-CN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实时化</a:t>
                </a:r>
                <a:endPara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7362" name="图片 6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27203" y="4626054"/>
              <a:ext cx="2186433" cy="78797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7353" grpId="0" bldLvl="0" animBg="1"/>
      <p:bldP spid="57354" grpId="0" bldLvl="0" animBg="1"/>
      <p:bldP spid="57355" grpId="0" bldLvl="0" animBg="1"/>
      <p:bldP spid="103" grpId="0" bldLvl="0" animBg="1"/>
      <p:bldP spid="5735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241213" cy="3573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感谢观赏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2160" y="6034062"/>
            <a:ext cx="3054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13825789004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8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926" y="5034929"/>
            <a:ext cx="2708423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452262" y="3248980"/>
            <a:ext cx="778895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46271" y="2060848"/>
            <a:ext cx="2926080" cy="92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" y="2247951"/>
            <a:ext cx="3408145" cy="200205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364030" y="2204864"/>
            <a:ext cx="2088232" cy="20882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PART 1</a:t>
            </a:r>
            <a:endParaRPr lang="zh-CN" altLang="en-US" sz="4800" dirty="0"/>
          </a:p>
        </p:txBody>
      </p:sp>
      <p:pic>
        <p:nvPicPr>
          <p:cNvPr id="11" name="Picture 3" descr="C:\Users\Zhongyangbo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18076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476672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7"/>
          <p:cNvSpPr txBox="1"/>
          <p:nvPr/>
        </p:nvSpPr>
        <p:spPr>
          <a:xfrm>
            <a:off x="700750" y="1485939"/>
            <a:ext cx="4339736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储管理系统（WMS）是一个实时的计算机软件系统，它能够按照运作的业务规则和运算法则，对信息、资源、行为、存货和分销运作进行更完美地管理，使其最大化满足有效产出和精确性的要求，是企业提高生产效率，降低运营成本的重要环节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e9225635-d73d-4e69-9040-84f4b2653911"/>
          <p:cNvPicPr>
            <a:picLocks noChangeAspect="1"/>
          </p:cNvPicPr>
          <p:nvPr/>
        </p:nvPicPr>
        <p:blipFill>
          <a:blip r:embed="rId1"/>
          <a:srcRect b="2132"/>
          <a:stretch>
            <a:fillRect/>
          </a:stretch>
        </p:blipFill>
        <p:spPr>
          <a:xfrm>
            <a:off x="5636260" y="701040"/>
            <a:ext cx="6002655" cy="5275580"/>
          </a:xfrm>
          <a:prstGeom prst="rect">
            <a:avLst/>
          </a:prstGeom>
        </p:spPr>
      </p:pic>
      <p:pic>
        <p:nvPicPr>
          <p:cNvPr id="15" name="Picture 3" descr="C:\Users\Zhongyangbo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33d29aed2de34679fcdcecc35de56eb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850" y="890905"/>
            <a:ext cx="5451711" cy="48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grpId="0" nodeType="withEffect" p14:presetBounceEnd="5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5544765" y="3505179"/>
            <a:ext cx="1152000" cy="1152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系统功能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泪滴形 8"/>
          <p:cNvSpPr/>
          <p:nvPr>
            <p:custDataLst>
              <p:tags r:id="rId2"/>
            </p:custDataLst>
          </p:nvPr>
        </p:nvSpPr>
        <p:spPr>
          <a:xfrm rot="480000">
            <a:off x="3252450" y="4741613"/>
            <a:ext cx="1306721" cy="130672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470509" y="4656848"/>
            <a:ext cx="983511" cy="10275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6" name="泪滴形 15"/>
          <p:cNvSpPr/>
          <p:nvPr>
            <p:custDataLst>
              <p:tags r:id="rId4"/>
            </p:custDataLst>
          </p:nvPr>
        </p:nvSpPr>
        <p:spPr>
          <a:xfrm rot="4260000">
            <a:off x="3253085" y="2420053"/>
            <a:ext cx="1306721" cy="130672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17" name="泪滴形 16"/>
          <p:cNvSpPr/>
          <p:nvPr>
            <p:custDataLst>
              <p:tags r:id="rId5"/>
            </p:custDataLst>
          </p:nvPr>
        </p:nvSpPr>
        <p:spPr>
          <a:xfrm rot="18780000">
            <a:off x="5467330" y="5369628"/>
            <a:ext cx="1306721" cy="130672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18" name="泪滴形 17"/>
          <p:cNvSpPr/>
          <p:nvPr>
            <p:custDataLst>
              <p:tags r:id="rId6"/>
            </p:custDataLst>
          </p:nvPr>
        </p:nvSpPr>
        <p:spPr>
          <a:xfrm rot="11820000">
            <a:off x="7661255" y="2401638"/>
            <a:ext cx="1306721" cy="130672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9" name="泪滴形 18"/>
          <p:cNvSpPr/>
          <p:nvPr>
            <p:custDataLst>
              <p:tags r:id="rId7"/>
            </p:custDataLst>
          </p:nvPr>
        </p:nvSpPr>
        <p:spPr>
          <a:xfrm rot="8100000">
            <a:off x="5466695" y="1280228"/>
            <a:ext cx="1306721" cy="130672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3" name="泪滴形 22"/>
          <p:cNvSpPr/>
          <p:nvPr>
            <p:custDataLst>
              <p:tags r:id="rId8"/>
            </p:custDataLst>
          </p:nvPr>
        </p:nvSpPr>
        <p:spPr>
          <a:xfrm rot="15540000">
            <a:off x="7661255" y="4713038"/>
            <a:ext cx="1306721" cy="130672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551170" y="1617980"/>
            <a:ext cx="1315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快速、轻松理货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TextBox 4"/>
          <p:cNvSpPr txBox="1"/>
          <p:nvPr/>
        </p:nvSpPr>
        <p:spPr>
          <a:xfrm>
            <a:off x="459914" y="493182"/>
            <a:ext cx="38404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系统设计目标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3" descr="C:\Users\Zhongyangbo\Desktop\logo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8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21380" y="2712085"/>
            <a:ext cx="131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出入库自动化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65415" y="2672080"/>
            <a:ext cx="1315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精确快速盘点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421380" y="4905375"/>
            <a:ext cx="1315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库存情况实时核准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1170" y="5684520"/>
            <a:ext cx="131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仓库流程标准化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65415" y="4933950"/>
            <a:ext cx="1315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RFID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智能识别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-74" y="3212976"/>
            <a:ext cx="778895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1855" y="2046332"/>
            <a:ext cx="2926080" cy="92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系统框架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8833141" y="2276872"/>
            <a:ext cx="3408145" cy="200205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776790" y="2204864"/>
            <a:ext cx="2088232" cy="20882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PART 2</a:t>
            </a:r>
            <a:endParaRPr lang="zh-CN" altLang="en-US" sz="4800" dirty="0"/>
          </a:p>
        </p:txBody>
      </p:sp>
      <p:pic>
        <p:nvPicPr>
          <p:cNvPr id="11" name="Picture 3" descr="C:\Users\Zhongyangbo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2621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系统框架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65" y="1579880"/>
            <a:ext cx="6840538" cy="4935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" y="548680"/>
            <a:ext cx="28803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1974" y="550421"/>
            <a:ext cx="38404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仓储策略算法</a:t>
            </a:r>
            <a:endParaRPr lang="zh-CN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3" descr="C:\Users\Zhongyangbo\Desktop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33" y="1686243"/>
            <a:ext cx="7632700" cy="409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693670" y="6029325"/>
            <a:ext cx="6126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合理地分配和使用货位，提高货位利用率，保证入出库效率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452262" y="3248980"/>
            <a:ext cx="778895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46271" y="2060848"/>
            <a:ext cx="2926080" cy="92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" y="2247951"/>
            <a:ext cx="3408145" cy="200205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364030" y="2204864"/>
            <a:ext cx="2088232" cy="20882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PART 3</a:t>
            </a:r>
            <a:endParaRPr lang="zh-CN" altLang="en-US" sz="4800" dirty="0"/>
          </a:p>
        </p:txBody>
      </p:sp>
      <p:pic>
        <p:nvPicPr>
          <p:cNvPr id="7" name="Picture 3" descr="C:\Users\Zhongyangbo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00" y="6104175"/>
            <a:ext cx="1963586" cy="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516052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www.honestdo.com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1"/>
  <p:tag name="KSO_WM_UNIT_ID" val="custom160572_114*q_i*1_1"/>
  <p:tag name="KSO_WM_UNIT_CLEAR" val="1"/>
  <p:tag name="KSO_WM_UNIT_LAYERLEVEL" val="1_1"/>
  <p:tag name="KSO_WM_DIAGRAM_GROUP_CODE" val="q1-1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3"/>
  <p:tag name="KSO_WM_UNIT_ID" val="custom160572_114*q_i*1_3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4"/>
  <p:tag name="KSO_WM_UNIT_ID" val="custom160572_114*q_i*1_4"/>
  <p:tag name="KSO_WM_UNIT_CLEAR" val="1"/>
  <p:tag name="KSO_WM_UNIT_LAYERLEVEL" val="1_1"/>
  <p:tag name="KSO_WM_DIAGRAM_GROUP_CODE" val="q1-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3"/>
  <p:tag name="KSO_WM_UNIT_ID" val="custom160572_114*q_i*1_3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3"/>
  <p:tag name="KSO_WM_UNIT_ID" val="custom160572_114*q_i*1_3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3"/>
  <p:tag name="KSO_WM_UNIT_ID" val="custom160572_114*q_i*1_3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3"/>
  <p:tag name="KSO_WM_UNIT_ID" val="custom160572_114*q_i*1_3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4"/>
  <p:tag name="KSO_WM_UNIT_TYPE" val="q_i"/>
  <p:tag name="KSO_WM_UNIT_INDEX" val="1_3"/>
  <p:tag name="KSO_WM_UNIT_ID" val="custom160572_114*q_i*1_3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160834"/>
  <p:tag name="KSO_WM_TAG_VERSION" val="1.0"/>
  <p:tag name="KSO_WM_SLIDE_ID" val="diagram160834_3"/>
  <p:tag name="KSO_WM_SLIDE_INDEX" val="3"/>
  <p:tag name="KSO_WM_SLIDE_ITEM_CNT" val="3"/>
  <p:tag name="KSO_WM_SLIDE_LAYOUT" val="a_b_q"/>
  <p:tag name="KSO_WM_SLIDE_LAYOUT_CNT" val="1_1_1"/>
  <p:tag name="KSO_WM_SLIDE_TYPE" val="text"/>
  <p:tag name="KSO_WM_BEAUTIFY_FLAG" val="#wm#"/>
  <p:tag name="KSO_WM_SLIDE_POSITION" val="120*82"/>
  <p:tag name="KSO_WM_SLIDE_SIZE" val="712*395"/>
  <p:tag name="KSO_WM_DIAGRAM_GROUP_CODE" val="q1-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2152</Words>
  <Application>WPS 演示</Application>
  <PresentationFormat>自定义</PresentationFormat>
  <Paragraphs>288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Adobe 黑体 Std R</vt:lpstr>
      <vt:lpstr>黑体</vt:lpstr>
      <vt:lpstr>Calibri</vt:lpstr>
      <vt:lpstr>Wingdings</vt:lpstr>
      <vt:lpstr>Century Gothic</vt:lpstr>
      <vt:lpstr>Century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Zhongyangbo</dc:creator>
  <cp:lastModifiedBy>Administrator</cp:lastModifiedBy>
  <cp:revision>48</cp:revision>
  <dcterms:created xsi:type="dcterms:W3CDTF">2017-04-14T00:55:00Z</dcterms:created>
  <dcterms:modified xsi:type="dcterms:W3CDTF">2017-08-07T10:24:56Z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